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Lst>
  <p:sldSz cy="5143500" cx="9144000"/>
  <p:notesSz cx="6858000" cy="9144000"/>
  <p:embeddedFontLst>
    <p:embeddedFont>
      <p:font typeface="Google Sans SemiBold"/>
      <p:regular r:id="rId44"/>
      <p:bold r:id="rId45"/>
      <p:italic r:id="rId46"/>
      <p:boldItalic r:id="rId47"/>
    </p:embeddedFont>
    <p:embeddedFont>
      <p:font typeface="Roboto"/>
      <p:regular r:id="rId48"/>
      <p:bold r:id="rId49"/>
      <p:italic r:id="rId50"/>
      <p:boldItalic r:id="rId51"/>
    </p:embeddedFont>
    <p:embeddedFont>
      <p:font typeface="Google Sans"/>
      <p:regular r:id="rId52"/>
      <p:bold r:id="rId53"/>
      <p:italic r:id="rId54"/>
      <p:boldItalic r:id="rId55"/>
    </p:embeddedFont>
    <p:embeddedFont>
      <p:font typeface="Google Sans Medium"/>
      <p:regular r:id="rId56"/>
      <p:bold r:id="rId57"/>
      <p:italic r:id="rId58"/>
      <p:bold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0" roundtripDataSignature="AMtx7mjxWkauPksJQHE2N9KhWZpuDhjeR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font" Target="fonts/GoogleSansSemiBold-regular.fntdata"/><Relationship Id="rId43" Type="http://schemas.openxmlformats.org/officeDocument/2006/relationships/slide" Target="slides/slide39.xml"/><Relationship Id="rId46" Type="http://schemas.openxmlformats.org/officeDocument/2006/relationships/font" Target="fonts/GoogleSansSemiBold-italic.fntdata"/><Relationship Id="rId45" Type="http://schemas.openxmlformats.org/officeDocument/2006/relationships/font" Target="fonts/GoogleSansSemiBold-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Roboto-regular.fntdata"/><Relationship Id="rId47" Type="http://schemas.openxmlformats.org/officeDocument/2006/relationships/font" Target="fonts/GoogleSansSemiBold-boldItalic.fntdata"/><Relationship Id="rId4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60" Type="http://customschemas.google.com/relationships/presentationmetadata" Target="metadata"/><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Roboto-boldItalic.fntdata"/><Relationship Id="rId50" Type="http://schemas.openxmlformats.org/officeDocument/2006/relationships/font" Target="fonts/Roboto-italic.fntdata"/><Relationship Id="rId53" Type="http://schemas.openxmlformats.org/officeDocument/2006/relationships/font" Target="fonts/GoogleSans-bold.fntdata"/><Relationship Id="rId52" Type="http://schemas.openxmlformats.org/officeDocument/2006/relationships/font" Target="fonts/GoogleSans-regular.fntdata"/><Relationship Id="rId11" Type="http://schemas.openxmlformats.org/officeDocument/2006/relationships/slide" Target="slides/slide7.xml"/><Relationship Id="rId55" Type="http://schemas.openxmlformats.org/officeDocument/2006/relationships/font" Target="fonts/GoogleSans-boldItalic.fntdata"/><Relationship Id="rId10" Type="http://schemas.openxmlformats.org/officeDocument/2006/relationships/slide" Target="slides/slide6.xml"/><Relationship Id="rId54" Type="http://schemas.openxmlformats.org/officeDocument/2006/relationships/font" Target="fonts/GoogleSans-italic.fntdata"/><Relationship Id="rId13" Type="http://schemas.openxmlformats.org/officeDocument/2006/relationships/slide" Target="slides/slide9.xml"/><Relationship Id="rId57" Type="http://schemas.openxmlformats.org/officeDocument/2006/relationships/font" Target="fonts/GoogleSansMedium-bold.fntdata"/><Relationship Id="rId12" Type="http://schemas.openxmlformats.org/officeDocument/2006/relationships/slide" Target="slides/slide8.xml"/><Relationship Id="rId56" Type="http://schemas.openxmlformats.org/officeDocument/2006/relationships/font" Target="fonts/GoogleSansMedium-regular.fntdata"/><Relationship Id="rId15" Type="http://schemas.openxmlformats.org/officeDocument/2006/relationships/slide" Target="slides/slide11.xml"/><Relationship Id="rId59" Type="http://schemas.openxmlformats.org/officeDocument/2006/relationships/font" Target="fonts/GoogleSansMedium-boldItalic.fntdata"/><Relationship Id="rId14" Type="http://schemas.openxmlformats.org/officeDocument/2006/relationships/slide" Target="slides/slide10.xml"/><Relationship Id="rId58" Type="http://schemas.openxmlformats.org/officeDocument/2006/relationships/font" Target="fonts/GoogleSansMedium-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rive.google.com/file/d/1_Tg_kEprQA31CNQXxdGCUcs2deRT0Wq4/view?usp=sharing&amp;resourcekey=0-8_kwxZk1NrBuH6cKhyO4Yw"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9u-PZpGA5g"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HitPause/featured"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ervices.google.com/fh/files/misc/gfe_guide_to_ai_in_education.pdf"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upport.google.com/gemini/answer/15216790?hl=en&amp;ref_topic=13194540&amp;sjid=5144523882635913800-NC" TargetMode="External"/><Relationship Id="rId3" Type="http://schemas.openxmlformats.org/officeDocument/2006/relationships/hyperlink" Target="https://applieddigitalskills.withgoogle.com/c/middle-and-high-school/en/evaluate-credibility-of-online-sources/overview.html" TargetMode="External"/><Relationship Id="rId4" Type="http://schemas.openxmlformats.org/officeDocument/2006/relationships/hyperlink" Target="https://www.youtube.com/@HitPause" TargetMode="Externa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presentation/d/1y5fo-uKP2-8GOwHYBJLE9KaGoCtUpAaDcxm8ABNkEHg/edit?usp=sharing" TargetMode="External"/><Relationship Id="rId3" Type="http://schemas.openxmlformats.org/officeDocument/2006/relationships/hyperlink" Target="https://drive.google.com/file/d/1jgujCBafijoo64ZqBUmiBgjKuSEs20xs/view?usp=sharing" TargetMode="External"/><Relationship Id="rId4" Type="http://schemas.openxmlformats.org/officeDocument/2006/relationships/hyperlink" Target="https://docs.google.com/presentation/d/1y5fo-uKP2-8GOwHYBJLE9KaGoCtUpAaDcxm8ABNkEHg/edit?usp=sharing" TargetMode="External"/><Relationship Id="rId5" Type="http://schemas.openxmlformats.org/officeDocument/2006/relationships/hyperlink" Target="https://drive.google.com/file/d/1jgujCBafijoo64ZqBUmiBgjKuSEs20xs/view?usp=sharing" TargetMode="Externa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pplieddigitalskills.withgoogle.com/c/middle-and-high-school/en/explore-a-topic-generative-ai/overview.html" TargetMode="External"/><Relationship Id="rId3" Type="http://schemas.openxmlformats.org/officeDocument/2006/relationships/hyperlink" Target="https://applieddigitalskills.withgoogle.com/c/middle-and-high-school/en/discover-ai-in-daily-life/overview.html"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xperience-ai.org/en/units/experience-ai-lessons" TargetMode="External"/><Relationship Id="rId3" Type="http://schemas.openxmlformats.org/officeDocument/2006/relationships/hyperlink" Target="https://applieddigitalskills.withgoogle.com/c/middle-and-high-school/en/explore-a-topic-generative-ai/overview.html" TargetMode="External"/><Relationship Id="rId4" Type="http://schemas.openxmlformats.org/officeDocument/2006/relationships/hyperlink" Target="https://applieddigitalskills.withgoogle.com/c/middle-and-high-school/en/discover-ai-in-daily-life/overview.html"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Google Sans"/>
                <a:ea typeface="Google Sans"/>
                <a:cs typeface="Google Sans"/>
                <a:sym typeface="Google Sans"/>
              </a:rPr>
              <a:t>Introduce the lesson and its purpose.</a:t>
            </a:r>
            <a:endParaRPr>
              <a:solidFill>
                <a:schemeClr val="dk1"/>
              </a:solidFill>
              <a:latin typeface="Google Sans"/>
              <a:ea typeface="Google Sans"/>
              <a:cs typeface="Google Sans"/>
              <a:sym typeface="Google Sans"/>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4" name="Google Shape;234;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a:solidFill>
                  <a:schemeClr val="dk1"/>
                </a:solidFill>
                <a:latin typeface="Google Sans"/>
                <a:ea typeface="Google Sans"/>
                <a:cs typeface="Google Sans"/>
                <a:sym typeface="Google Sans"/>
              </a:rPr>
              <a:t>🔑 Tip:</a:t>
            </a:r>
            <a:r>
              <a:rPr lang="en-GB">
                <a:solidFill>
                  <a:schemeClr val="dk1"/>
                </a:solidFill>
                <a:latin typeface="Google Sans"/>
                <a:ea typeface="Google Sans"/>
                <a:cs typeface="Google Sans"/>
                <a:sym typeface="Google Sans"/>
              </a:rPr>
              <a:t> </a:t>
            </a:r>
            <a:r>
              <a:rPr b="1" lang="en-GB">
                <a:solidFill>
                  <a:schemeClr val="dk1"/>
                </a:solidFill>
                <a:latin typeface="Google Sans"/>
                <a:ea typeface="Google Sans"/>
                <a:cs typeface="Google Sans"/>
                <a:sym typeface="Google Sans"/>
              </a:rPr>
              <a:t>Remember AI is technology, not human. </a:t>
            </a:r>
            <a:endParaRPr b="1">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So, even though their capabilities are exciting, it is not the same as human intelligence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It can’t think for itself, or feel emotions; it’s just great at picking up patterns, known as training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Since AI is not a human, it can’t and shouldn’t make decisions for you or replace important people in your life</a:t>
            </a: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0" name="Google Shape;25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4" name="Google Shape;274;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a:solidFill>
                  <a:schemeClr val="dk1"/>
                </a:solidFill>
                <a:latin typeface="Google Sans"/>
                <a:ea typeface="Google Sans"/>
                <a:cs typeface="Google Sans"/>
                <a:sym typeface="Google Sans"/>
              </a:rPr>
              <a:t>Teacher note: </a:t>
            </a:r>
            <a:r>
              <a:rPr lang="en-GB">
                <a:solidFill>
                  <a:schemeClr val="dk1"/>
                </a:solidFill>
                <a:latin typeface="Google Sans"/>
                <a:ea typeface="Google Sans"/>
                <a:cs typeface="Google Sans"/>
                <a:sym typeface="Google Sans"/>
              </a:rPr>
              <a:t>Discuss how we develop knowledge and how we sometimes misremember information and come up with an incorrect answer.</a:t>
            </a:r>
            <a:endParaRPr b="1" sz="1200">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b="1" sz="1200">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sz="1200">
                <a:solidFill>
                  <a:schemeClr val="dk1"/>
                </a:solidFill>
                <a:latin typeface="Google Sans"/>
                <a:ea typeface="Google Sans"/>
                <a:cs typeface="Google Sans"/>
                <a:sym typeface="Google Sans"/>
              </a:rPr>
              <a:t>Explain</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Now that we’ve discussed some of the helpful ways you can use AI tools, like Gemini, let's explore how to examine an output to make sure it’s correct</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We can start by thinking about how you develop knowledge</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Your knowledge comes from a wide variety of sources: Your family, friends, classmates, teachers, experiences, experiments, videos, music, books, etc.</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When you’re asked a question, you use all of your knowledge to come up with the best answer</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When we as humans misremember information, we sometimes make things up to fill in the gaps, even if it's wrong </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Like, have you ever gotten a question wrong on a test?</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Or have you ever tried to explain a process in an essay, like a plant’s life cycle, but you forgot some of the steps?</a:t>
            </a:r>
            <a:endParaRPr b="1">
              <a:solidFill>
                <a:schemeClr val="dk1"/>
              </a:solidFill>
              <a:latin typeface="Google Sans"/>
              <a:ea typeface="Google Sans"/>
              <a:cs typeface="Google Sans"/>
              <a:sym typeface="Google San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0" name="Google Shape;290;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b="1" lang="en-GB" sz="1200">
                <a:solidFill>
                  <a:schemeClr val="dk1"/>
                </a:solidFill>
                <a:latin typeface="Google Sans"/>
                <a:ea typeface="Google Sans"/>
                <a:cs typeface="Google Sans"/>
                <a:sym typeface="Google Sans"/>
              </a:rPr>
              <a:t>Explain - hallucinations</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Because the AI is always evolving, it can sometimes give you incorrect responses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When an AI tool invents an answer, it’s called a </a:t>
            </a:r>
            <a:r>
              <a:rPr i="1" lang="en-GB">
                <a:solidFill>
                  <a:schemeClr val="dk1"/>
                </a:solidFill>
                <a:latin typeface="Google Sans"/>
                <a:ea typeface="Google Sans"/>
                <a:cs typeface="Google Sans"/>
                <a:sym typeface="Google Sans"/>
              </a:rPr>
              <a:t>hallucination</a:t>
            </a:r>
            <a:r>
              <a:rPr lang="en-GB">
                <a:solidFill>
                  <a:schemeClr val="dk1"/>
                </a:solidFill>
                <a:latin typeface="Google Sans"/>
                <a:ea typeface="Google Sans"/>
                <a:cs typeface="Google Sans"/>
                <a:sym typeface="Google Sans"/>
              </a:rPr>
              <a:t>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Hallucinations can happen when you ask a question about really specific information that the AI tool doesn’t have access to yet, so the answer it gives is made up</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AI tools can also generate responses that are not relevant to the question you asked or might miss key points and details</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the AI tool doesn’t understand the question, it might give you an incorrect answer</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For example: If you ask an unclear question about bats (the animal), the AI might misinterpret the language and give you information about sports bats instead </a:t>
            </a:r>
            <a:endParaRPr sz="1200">
              <a:solidFill>
                <a:schemeClr val="dk1"/>
              </a:solidFill>
              <a:highlight>
                <a:srgbClr val="FFFFFF"/>
              </a:highlight>
              <a:latin typeface="Google Sans"/>
              <a:ea typeface="Google Sans"/>
              <a:cs typeface="Google Sans"/>
              <a:sym typeface="Google Sans"/>
            </a:endParaRPr>
          </a:p>
          <a:p>
            <a:pPr indent="0" lvl="0" marL="0" rtl="0" algn="l">
              <a:lnSpc>
                <a:spcPct val="100000"/>
              </a:lnSpc>
              <a:spcBef>
                <a:spcPts val="0"/>
              </a:spcBef>
              <a:spcAft>
                <a:spcPts val="0"/>
              </a:spcAft>
              <a:buSzPts val="1100"/>
              <a:buNone/>
            </a:pPr>
            <a:r>
              <a:t/>
            </a:r>
            <a:endParaRPr>
              <a:solidFill>
                <a:schemeClr val="dk1"/>
              </a:solidFill>
              <a:latin typeface="Google Sans"/>
              <a:ea typeface="Google Sans"/>
              <a:cs typeface="Google Sans"/>
              <a:sym typeface="Google San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6" name="Google Shape;30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b="1" lang="en-GB" sz="1200">
                <a:solidFill>
                  <a:schemeClr val="dk1"/>
                </a:solidFill>
                <a:latin typeface="Google Sans"/>
                <a:ea typeface="Google Sans"/>
                <a:cs typeface="Google Sans"/>
                <a:sym typeface="Google Sans"/>
              </a:rPr>
              <a:t>Explain</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AI tools can also generate responses that are not relevant to the question you asked or might miss key points and details</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the AI tool doesn’t understand the question, it might give you an incorrect answer</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For example: If you ask an unclear question about bats (the animal), the AI might misinterpret the language and give you information about sports bats instead </a:t>
            </a:r>
            <a:endParaRPr sz="1200">
              <a:solidFill>
                <a:schemeClr val="dk1"/>
              </a:solidFill>
              <a:highlight>
                <a:srgbClr val="FFFFFF"/>
              </a:highlight>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Generative AI also has limitations with the ability to reason or solve problems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Most of the time, AI can only solve problems correctly if it has been trained on similar examples </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not, it may generate more hallucinations </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With all these limitations in mind, it is very important to double check the accuracy of the information you generate with AI in other places like Google Search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 </a:t>
            </a:r>
            <a:endParaRPr b="1">
              <a:solidFill>
                <a:schemeClr val="dk1"/>
              </a:solidFill>
              <a:latin typeface="Google Sans"/>
              <a:ea typeface="Google Sans"/>
              <a:cs typeface="Google Sans"/>
              <a:sym typeface="Google Sans"/>
            </a:endParaRPr>
          </a:p>
          <a:p>
            <a:pPr indent="-228600" lvl="0" marL="228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Discuss the different limitations of AI tools and the outputs they give you (For example: Responses that are irrelevant to the prompt or are missing information)</a:t>
            </a:r>
            <a:endParaRPr>
              <a:solidFill>
                <a:schemeClr val="dk1"/>
              </a:solidFill>
              <a:latin typeface="Google Sans"/>
              <a:ea typeface="Google Sans"/>
              <a:cs typeface="Google Sans"/>
              <a:sym typeface="Google Sans"/>
            </a:endParaRPr>
          </a:p>
          <a:p>
            <a:pPr indent="-228600" lvl="0" marL="228600" rtl="0" algn="l">
              <a:lnSpc>
                <a:spcPct val="115000"/>
              </a:lnSpc>
              <a:spcBef>
                <a:spcPts val="0"/>
              </a:spcBef>
              <a:spcAft>
                <a:spcPts val="0"/>
              </a:spcAft>
              <a:buClr>
                <a:srgbClr val="5F6368"/>
              </a:buClr>
              <a:buSzPts val="1100"/>
              <a:buFont typeface="Google Sans"/>
              <a:buChar char="●"/>
            </a:pPr>
            <a:r>
              <a:rPr lang="en-GB">
                <a:solidFill>
                  <a:schemeClr val="dk1"/>
                </a:solidFill>
                <a:latin typeface="Google Sans"/>
                <a:ea typeface="Google Sans"/>
                <a:cs typeface="Google Sans"/>
                <a:sym typeface="Google Sans"/>
              </a:rPr>
              <a:t>If time permits, you can show students a</a:t>
            </a:r>
            <a:r>
              <a:rPr lang="en-GB">
                <a:solidFill>
                  <a:srgbClr val="5F6368"/>
                </a:solidFill>
                <a:latin typeface="Google Sans"/>
                <a:ea typeface="Google Sans"/>
                <a:cs typeface="Google Sans"/>
                <a:sym typeface="Google Sans"/>
              </a:rPr>
              <a:t> </a:t>
            </a:r>
            <a:r>
              <a:rPr lang="en-GB" u="sng">
                <a:solidFill>
                  <a:srgbClr val="1155CC"/>
                </a:solidFill>
                <a:latin typeface="Google Sans"/>
                <a:ea typeface="Google Sans"/>
                <a:cs typeface="Google Sans"/>
                <a:sym typeface="Google Sans"/>
                <a:hlinkClick r:id="rId2">
                  <a:extLst>
                    <a:ext uri="{A12FA001-AC4F-418D-AE19-62706E023703}">
                      <ahyp:hlinkClr val="tx"/>
                    </a:ext>
                  </a:extLst>
                </a:hlinkClick>
              </a:rPr>
              <a:t>video</a:t>
            </a:r>
            <a:r>
              <a:rPr lang="en-GB">
                <a:latin typeface="Google Sans"/>
                <a:ea typeface="Google Sans"/>
                <a:cs typeface="Google Sans"/>
                <a:sym typeface="Google Sans"/>
              </a:rPr>
              <a:t> </a:t>
            </a:r>
            <a:r>
              <a:rPr lang="en-GB">
                <a:solidFill>
                  <a:schemeClr val="dk1"/>
                </a:solidFill>
                <a:latin typeface="Google Sans"/>
                <a:ea typeface="Google Sans"/>
                <a:cs typeface="Google Sans"/>
                <a:sym typeface="Google Sans"/>
              </a:rPr>
              <a:t>of how the fact-checking feature works when they use Gemini</a:t>
            </a:r>
            <a:endParaRPr>
              <a:solidFill>
                <a:schemeClr val="dk1"/>
              </a:solidFill>
              <a:latin typeface="Google Sans"/>
              <a:ea typeface="Google Sans"/>
              <a:cs typeface="Google Sans"/>
              <a:sym typeface="Google Sans"/>
            </a:endParaRPr>
          </a:p>
          <a:p>
            <a:pPr indent="-228600" lvl="0" marL="228600" rtl="0" algn="l">
              <a:lnSpc>
                <a:spcPct val="115000"/>
              </a:lnSpc>
              <a:spcBef>
                <a:spcPts val="0"/>
              </a:spcBef>
              <a:spcAft>
                <a:spcPts val="0"/>
              </a:spcAft>
              <a:buClr>
                <a:schemeClr val="dk1"/>
              </a:buClr>
              <a:buSzPts val="1100"/>
              <a:buFont typeface="Google Sans"/>
              <a:buChar char="●"/>
            </a:pPr>
            <a:r>
              <a:rPr b="1" lang="en-GB">
                <a:solidFill>
                  <a:schemeClr val="dk1"/>
                </a:solidFill>
                <a:latin typeface="Google Sans"/>
                <a:ea typeface="Google Sans"/>
                <a:cs typeface="Google Sans"/>
                <a:sym typeface="Google Sans"/>
              </a:rPr>
              <a:t>[Optional] Try it on Gemini:</a:t>
            </a:r>
            <a:r>
              <a:rPr lang="en-GB">
                <a:solidFill>
                  <a:schemeClr val="dk1"/>
                </a:solidFill>
                <a:latin typeface="Google Sans"/>
                <a:ea typeface="Google Sans"/>
                <a:cs typeface="Google Sans"/>
                <a:sym typeface="Google Sans"/>
              </a:rPr>
              <a:t> You can also open Gemini and type in a prompt to show students in real-time how the fact-checking feature works</a:t>
            </a:r>
            <a:endParaRPr>
              <a:solidFill>
                <a:schemeClr val="dk1"/>
              </a:solidFill>
              <a:latin typeface="Google Sans"/>
              <a:ea typeface="Google Sans"/>
              <a:cs typeface="Google Sans"/>
              <a:sym typeface="Google Sans"/>
            </a:endParaRPr>
          </a:p>
          <a:p>
            <a:pPr indent="0" lvl="0" marL="0" rtl="0" algn="l">
              <a:lnSpc>
                <a:spcPct val="100000"/>
              </a:lnSpc>
              <a:spcBef>
                <a:spcPts val="0"/>
              </a:spcBef>
              <a:spcAft>
                <a:spcPts val="0"/>
              </a:spcAft>
              <a:buSzPts val="1100"/>
              <a:buNone/>
            </a:pPr>
            <a:r>
              <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4" name="Google Shape;324;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latin typeface="Google Sans"/>
                <a:ea typeface="Google Sans"/>
                <a:cs typeface="Google Sans"/>
                <a:sym typeface="Google Sans"/>
              </a:rPr>
              <a:t>Teacher note: </a:t>
            </a:r>
            <a:r>
              <a:rPr lang="en-GB">
                <a:solidFill>
                  <a:schemeClr val="dk1"/>
                </a:solidFill>
                <a:latin typeface="Google Sans"/>
                <a:ea typeface="Google Sans"/>
                <a:cs typeface="Google Sans"/>
                <a:sym typeface="Google Sans"/>
              </a:rPr>
              <a:t>Introduce the concept of bias to help students understand that AI tools can provide responses that are biased.</a:t>
            </a:r>
            <a:endParaRPr b="1">
              <a:solidFill>
                <a:schemeClr val="dk1"/>
              </a:solidFill>
              <a:latin typeface="Google Sans"/>
              <a:ea typeface="Google Sans"/>
              <a:cs typeface="Google Sans"/>
              <a:sym typeface="Google Sans"/>
            </a:endParaRPr>
          </a:p>
          <a:p>
            <a:pPr indent="0" lvl="0" marL="0" rtl="0" algn="l">
              <a:lnSpc>
                <a:spcPct val="100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Ask</a:t>
            </a:r>
            <a:endParaRPr b="1"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Now, think about a time a friend or classmate might have asked you for a recommendation, like a new music playlist or music channel to stream</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How did you come up with your recommendation?</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Most likely, it was based on your listening preferences </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And your preferences were probably shaped by what your family members listen to, what your friends listen to, and what music genres you’ve been exposed to</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With that in mind, is your music recommendation biased?</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you’re not sure, let’s quickly review what a bias is</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 bias is a prejudice in favor of, like in this situation, or against one thing, person, or group compared with another</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your music recommendation is based on your preferences, then is it biased?</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Discuss their responses</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Explain that an answer based on personal preferences, in which you favor one thing over another, is biased</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Let’s consider another example. If a classmate asked you which high school has the best basketball team, will your answer be biased?</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Discuss their responses</a:t>
            </a:r>
            <a:endParaRPr>
              <a:solidFill>
                <a:schemeClr val="dk1"/>
              </a:solidFill>
              <a:latin typeface="Google Sans"/>
              <a:ea typeface="Google Sans"/>
              <a:cs typeface="Google Sans"/>
              <a:sym typeface="Google Sa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9" name="Google Shape;349;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People, in general, have biases. We have favorite foods, favorite activities, favorite movies, favorite sports teams, etc.</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People train AI models, like Gemini, and people put information on the internet that Gemini can access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All these pieces of information have the potential to be biased towards a particular way of thinking</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Consequently, when you type something into Gemini, the response you get may be biased or may contain biased content</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 </a:t>
            </a:r>
            <a:r>
              <a:rPr lang="en-GB">
                <a:solidFill>
                  <a:schemeClr val="dk1"/>
                </a:solidFill>
                <a:latin typeface="Google Sans"/>
                <a:ea typeface="Google Sans"/>
                <a:cs typeface="Google Sans"/>
                <a:sym typeface="Google Sans"/>
              </a:rPr>
              <a:t>If time permits, you can show students a</a:t>
            </a:r>
            <a:r>
              <a:rPr lang="en-GB">
                <a:solidFill>
                  <a:srgbClr val="5F6368"/>
                </a:solidFill>
                <a:latin typeface="Google Sans"/>
                <a:ea typeface="Google Sans"/>
                <a:cs typeface="Google Sans"/>
                <a:sym typeface="Google Sans"/>
              </a:rPr>
              <a:t> </a:t>
            </a:r>
            <a:r>
              <a:rPr lang="en-GB" u="sng">
                <a:solidFill>
                  <a:srgbClr val="1155CC"/>
                </a:solidFill>
                <a:latin typeface="Google Sans"/>
                <a:ea typeface="Google Sans"/>
                <a:cs typeface="Google Sans"/>
                <a:sym typeface="Google Sans"/>
                <a:hlinkClick r:id="rId2">
                  <a:extLst>
                    <a:ext uri="{A12FA001-AC4F-418D-AE19-62706E023703}">
                      <ahyp:hlinkClr val="tx"/>
                    </a:ext>
                  </a:extLst>
                </a:hlinkClick>
              </a:rPr>
              <a:t>video</a:t>
            </a:r>
            <a:r>
              <a:rPr lang="en-GB">
                <a:solidFill>
                  <a:srgbClr val="5F6368"/>
                </a:solidFill>
                <a:latin typeface="Google Sans"/>
                <a:ea typeface="Google Sans"/>
                <a:cs typeface="Google Sans"/>
                <a:sym typeface="Google Sans"/>
              </a:rPr>
              <a:t> </a:t>
            </a:r>
            <a:r>
              <a:rPr lang="en-GB">
                <a:solidFill>
                  <a:schemeClr val="dk1"/>
                </a:solidFill>
                <a:latin typeface="Google Sans"/>
                <a:ea typeface="Google Sans"/>
                <a:cs typeface="Google Sans"/>
                <a:sym typeface="Google Sans"/>
              </a:rPr>
              <a:t>about bias and how industry experts combat bias.</a:t>
            </a:r>
            <a:endParaRPr b="1">
              <a:solidFill>
                <a:schemeClr val="dk1"/>
              </a:solidFill>
              <a:latin typeface="Google Sans"/>
              <a:ea typeface="Google Sans"/>
              <a:cs typeface="Google Sans"/>
              <a:sym typeface="Google San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5" name="Google Shape;365;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Discuss</a:t>
            </a:r>
            <a:endParaRPr b="1"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So now we know Gemini can give you wrong answers, answers with missing information, and answers that are biased</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With this in mind, ask students to think about the following scenario:</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Leo wants to study entomology and is working on a research paper about a beetle species that he believe to be the rarest insect. He is struggling to find information to validate their assumption. </a:t>
            </a:r>
            <a:br>
              <a:rPr lang="en-GB">
                <a:solidFill>
                  <a:schemeClr val="dk1"/>
                </a:solidFill>
                <a:latin typeface="Google Sans"/>
                <a:ea typeface="Google Sans"/>
                <a:cs typeface="Google Sans"/>
                <a:sym typeface="Google Sans"/>
              </a:rPr>
            </a:br>
            <a:r>
              <a:rPr lang="en-GB">
                <a:solidFill>
                  <a:schemeClr val="dk1"/>
                </a:solidFill>
                <a:latin typeface="Google Sans"/>
                <a:ea typeface="Google Sans"/>
                <a:cs typeface="Google Sans"/>
                <a:sym typeface="Google Sans"/>
              </a:rPr>
              <a:t>So he decides to use Gemini, hoping it will provide him with the information he needs. Leo types in his question, and Gemini provides him with a response that describes the beetle as the rarest insect. </a:t>
            </a:r>
            <a:br>
              <a:rPr lang="en-GB">
                <a:solidFill>
                  <a:schemeClr val="dk1"/>
                </a:solidFill>
                <a:latin typeface="Google Sans"/>
                <a:ea typeface="Google Sans"/>
                <a:cs typeface="Google Sans"/>
                <a:sym typeface="Google Sans"/>
              </a:rPr>
            </a:br>
            <a:r>
              <a:rPr lang="en-GB">
                <a:solidFill>
                  <a:schemeClr val="dk1"/>
                </a:solidFill>
                <a:latin typeface="Google Sans"/>
                <a:ea typeface="Google Sans"/>
                <a:cs typeface="Google Sans"/>
                <a:sym typeface="Google Sans"/>
              </a:rPr>
              <a:t>Leo includes this information in his essay.</a:t>
            </a:r>
            <a:endParaRPr>
              <a:solidFill>
                <a:schemeClr val="dk1"/>
              </a:solidFill>
              <a:latin typeface="Google Sans"/>
              <a:ea typeface="Google Sans"/>
              <a:cs typeface="Google Sans"/>
              <a:sym typeface="Google Sans"/>
            </a:endParaRPr>
          </a:p>
          <a:p>
            <a:pPr indent="0" lvl="0" marL="0" rtl="0" algn="l">
              <a:lnSpc>
                <a:spcPct val="100000"/>
              </a:lnSpc>
              <a:spcBef>
                <a:spcPts val="0"/>
              </a:spcBef>
              <a:spcAft>
                <a:spcPts val="0"/>
              </a:spcAft>
              <a:buSzPts val="1100"/>
              <a:buNone/>
            </a:pPr>
            <a:r>
              <a:t/>
            </a:r>
            <a:endParaRPr>
              <a:solidFill>
                <a:schemeClr val="dk1"/>
              </a:solidFill>
              <a:latin typeface="Google Sans"/>
              <a:ea typeface="Google Sans"/>
              <a:cs typeface="Google Sans"/>
              <a:sym typeface="Google San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9" name="Google Shape;379;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 </a:t>
            </a:r>
            <a:r>
              <a:rPr lang="en-GB">
                <a:solidFill>
                  <a:schemeClr val="dk1"/>
                </a:solidFill>
                <a:latin typeface="Google Sans"/>
                <a:ea typeface="Google Sans"/>
                <a:cs typeface="Google Sans"/>
                <a:sym typeface="Google Sans"/>
              </a:rPr>
              <a:t>Recommend discussing in small groups or in pairs, but the discussion can be the entire class.</a:t>
            </a:r>
            <a:endParaRPr b="1">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sz="1200">
                <a:solidFill>
                  <a:schemeClr val="dk1"/>
                </a:solidFill>
                <a:latin typeface="Google Sans"/>
                <a:ea typeface="Google Sans"/>
                <a:cs typeface="Google Sans"/>
                <a:sym typeface="Google Sans"/>
              </a:rPr>
              <a:t>Discuss</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What is your initial reaction to this scenario? Is a species of beetle actually the rarest insect?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What can Leo do to check if the information Gemini provided is correct?</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How can Leo figure out if the information Gemini provided is biased?</a:t>
            </a:r>
            <a:endParaRPr>
              <a:solidFill>
                <a:schemeClr val="dk1"/>
              </a:solidFill>
              <a:latin typeface="Google Sans"/>
              <a:ea typeface="Google Sans"/>
              <a:cs typeface="Google Sans"/>
              <a:sym typeface="Google San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9" name="Google Shape;409;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Explain - Deepfakes</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Another topic related to inaccurate information that students should be aware of when working online are </a:t>
            </a:r>
            <a:r>
              <a:rPr b="1" lang="en-GB">
                <a:solidFill>
                  <a:schemeClr val="dk1"/>
                </a:solidFill>
                <a:latin typeface="Google Sans"/>
                <a:ea typeface="Google Sans"/>
                <a:cs typeface="Google Sans"/>
                <a:sym typeface="Google Sans"/>
              </a:rPr>
              <a:t>deepfakes</a:t>
            </a:r>
            <a:r>
              <a:rPr lang="en-GB">
                <a:solidFill>
                  <a:schemeClr val="dk1"/>
                </a:solidFill>
                <a:latin typeface="Google Sans"/>
                <a:ea typeface="Google Sans"/>
                <a:cs typeface="Google Sans"/>
                <a:sym typeface="Google Sans"/>
              </a:rPr>
              <a:t>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 deepfake is a digitally-manipulated video, photo, or audio recording created using someone’s voice and/or likeness without their permission</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Ask</a:t>
            </a:r>
            <a:endParaRPr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Have students think about the following scenario:</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What if you read a headline on social media that said: “World’s Richest Person Buys the Moon – and Plans to Build a Theme Park!" </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What are your first impressions?</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Does this seem unusual? </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What would you do if you saw this online?</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sz="1200">
                <a:solidFill>
                  <a:schemeClr val="dk1"/>
                </a:solidFill>
                <a:latin typeface="Google Sans"/>
                <a:ea typeface="Google Sans"/>
                <a:cs typeface="Google Sans"/>
                <a:sym typeface="Google Sans"/>
              </a:rPr>
              <a:t>Discuss</a:t>
            </a:r>
            <a:endParaRPr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the content seems unusual, pause and investigate further</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Like every useful technology, there may be people who try to take advantage of AI to deceive or defraud others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For example, they may generate misinformation or fake media, like photos that seem real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Remind students that creating and distributing deepfakes is illegal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Always check out the content’s sources and consider the intent of who published it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 </a:t>
            </a:r>
            <a:r>
              <a:rPr lang="en-GB">
                <a:solidFill>
                  <a:schemeClr val="dk1"/>
                </a:solidFill>
                <a:latin typeface="Google Sans"/>
                <a:ea typeface="Google Sans"/>
                <a:cs typeface="Google Sans"/>
                <a:sym typeface="Google Sans"/>
              </a:rPr>
              <a:t>If you want to dive deeper into misinformation, deepfakes, and fraud with your students, check out the sresources on</a:t>
            </a:r>
            <a:r>
              <a:rPr lang="en-GB">
                <a:solidFill>
                  <a:srgbClr val="5F6368"/>
                </a:solidFill>
                <a:latin typeface="Google Sans"/>
                <a:ea typeface="Google Sans"/>
                <a:cs typeface="Google Sans"/>
                <a:sym typeface="Google Sans"/>
              </a:rPr>
              <a:t> </a:t>
            </a:r>
            <a:r>
              <a:rPr lang="en-GB" u="sng">
                <a:solidFill>
                  <a:srgbClr val="1155CC"/>
                </a:solidFill>
                <a:latin typeface="Google Sans"/>
                <a:ea typeface="Google Sans"/>
                <a:cs typeface="Google Sans"/>
                <a:sym typeface="Google Sans"/>
                <a:hlinkClick r:id="rId2">
                  <a:extLst>
                    <a:ext uri="{A12FA001-AC4F-418D-AE19-62706E023703}">
                      <ahyp:hlinkClr val="tx"/>
                    </a:ext>
                  </a:extLst>
                </a:hlinkClick>
              </a:rPr>
              <a:t>YouTube’s Hit Pause</a:t>
            </a:r>
            <a:r>
              <a:rPr lang="en-GB">
                <a:solidFill>
                  <a:srgbClr val="5F6368"/>
                </a:solidFill>
                <a:latin typeface="Google Sans"/>
                <a:ea typeface="Google Sans"/>
                <a:cs typeface="Google Sans"/>
                <a:sym typeface="Google Sans"/>
              </a:rPr>
              <a:t> </a:t>
            </a:r>
            <a:r>
              <a:rPr lang="en-GB">
                <a:solidFill>
                  <a:schemeClr val="dk1"/>
                </a:solidFill>
                <a:latin typeface="Google Sans"/>
                <a:ea typeface="Google Sans"/>
                <a:cs typeface="Google Sans"/>
                <a:sym typeface="Google Sans"/>
              </a:rPr>
              <a:t>program. </a:t>
            </a:r>
            <a:r>
              <a:rPr lang="en-GB" sz="1050">
                <a:solidFill>
                  <a:schemeClr val="dk1"/>
                </a:solidFill>
                <a:highlight>
                  <a:srgbClr val="FFFFFF"/>
                </a:highlight>
                <a:latin typeface="Google Sans"/>
                <a:ea typeface="Google Sans"/>
                <a:cs typeface="Google Sans"/>
                <a:sym typeface="Google Sans"/>
              </a:rPr>
              <a:t> </a:t>
            </a:r>
            <a:endParaRPr b="1">
              <a:solidFill>
                <a:schemeClr val="dk1"/>
              </a:solidFill>
              <a:latin typeface="Google Sans"/>
              <a:ea typeface="Google Sans"/>
              <a:cs typeface="Google Sans"/>
              <a:sym typeface="Google San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 name="Google Shape;6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Aim: </a:t>
            </a:r>
            <a:r>
              <a:rPr lang="en-GB">
                <a:solidFill>
                  <a:schemeClr val="dk1"/>
                </a:solidFill>
                <a:latin typeface="Google Sans"/>
                <a:ea typeface="Google Sans"/>
                <a:cs typeface="Google Sans"/>
                <a:sym typeface="Google Sans"/>
              </a:rPr>
              <a:t>To gain a better understanding of your students’ prior knowledge and experiences with generative AI, helping you to determine how much time you may need to dedicate to specific AI topics.</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 </a:t>
            </a:r>
            <a:r>
              <a:rPr lang="en-GB">
                <a:solidFill>
                  <a:schemeClr val="dk1"/>
                </a:solidFill>
                <a:latin typeface="Google Sans"/>
                <a:ea typeface="Google Sans"/>
                <a:cs typeface="Google Sans"/>
                <a:sym typeface="Google Sans"/>
              </a:rPr>
              <a:t>Begin this section by introducing AI and helpful use cases of AI for students.</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sz="1200">
                <a:solidFill>
                  <a:schemeClr val="dk1"/>
                </a:solidFill>
                <a:latin typeface="Google Sans"/>
                <a:ea typeface="Google Sans"/>
                <a:cs typeface="Google Sans"/>
                <a:sym typeface="Google Sans"/>
              </a:rPr>
              <a:t>Explain</a:t>
            </a:r>
            <a:endParaRPr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Using artificial intelligence, also called AI, can be a fun and helpful tool</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You can use it to help you brainstorm ideas, learn about something, or find answers to questions you might have</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You can use it to create new content, images, audio or even videos and podcasts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For example, you could ask questions about different types of career fields and colleges you might be interested in</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Clr>
                <a:schemeClr val="dk1"/>
              </a:buClr>
              <a:buSzPts val="1100"/>
              <a:buFont typeface="Arial"/>
              <a:buNone/>
            </a:pPr>
            <a:r>
              <a:t/>
            </a:r>
            <a:endParaRPr>
              <a:solidFill>
                <a:srgbClr val="5F6368"/>
              </a:solidFill>
              <a:latin typeface="Google Sans"/>
              <a:ea typeface="Google Sans"/>
              <a:cs typeface="Google Sans"/>
              <a:sym typeface="Google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1" name="Google Shape;431;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Key takeaways</a:t>
            </a:r>
            <a:endParaRPr b="1"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Gemini is a great resource if you ever get stuck researching a topic</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Just like how Leo couldn’t find information on if the species of beetle is the rarest insect, you can ask Gemini a question about your topic to find out if that information exists</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Or if your topic is unfamiliar to you, using Gemini can be a helpful starting point</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Then, instead of copy and pasting the output Gemini gives you into your assignment, you can use the language or information from the output to perform additional research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This approach will help you check if the information Gemini provides is correct and unbiased</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Gemini also has a fact-checking feature, which is a great resource for verifying if an output is accurate. Once you learn that an output is correct, you need to find the source of the information that Gemini provides to reference it in our assignment.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Also, below the search bar in Gemini, it states: “Gemini can make mistakes, so double-check it,” which is a good reminder why we don’t assume outputs are always correct</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Remember, if something seems unusual, pause and investigate further</a:t>
            </a: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4" name="Google Shape;444;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a:solidFill>
                  <a:schemeClr val="dk1"/>
                </a:solidFill>
                <a:latin typeface="Google Sans"/>
                <a:ea typeface="Google Sans"/>
                <a:cs typeface="Google Sans"/>
                <a:sym typeface="Google Sans"/>
              </a:rPr>
              <a:t>🔑 Tip: Critically evaluate responses.</a:t>
            </a:r>
            <a:endParaRPr b="1">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Since generative AI is a work in progress, it can make mistakes and may even make things up - known as hallucination</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Always check information that’s presented as fact</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When in doubt, double check the response</a:t>
            </a:r>
            <a:endParaRPr>
              <a:solidFill>
                <a:schemeClr val="dk1"/>
              </a:solidFill>
              <a:latin typeface="Google Sans"/>
              <a:ea typeface="Google Sans"/>
              <a:cs typeface="Google Sans"/>
              <a:sym typeface="Google Sans"/>
            </a:endParaRPr>
          </a:p>
          <a:p>
            <a:pPr indent="0" lvl="0" marL="0" rtl="0" algn="l">
              <a:lnSpc>
                <a:spcPct val="115000"/>
              </a:lnSpc>
              <a:spcBef>
                <a:spcPts val="1000"/>
              </a:spcBef>
              <a:spcAft>
                <a:spcPts val="0"/>
              </a:spcAft>
              <a:buClr>
                <a:schemeClr val="dk1"/>
              </a:buClr>
              <a:buSzPts val="1100"/>
              <a:buFont typeface="Arial"/>
              <a:buNone/>
            </a:pPr>
            <a:r>
              <a:rPr b="1" lang="en-GB">
                <a:solidFill>
                  <a:schemeClr val="dk1"/>
                </a:solidFill>
                <a:latin typeface="Google Sans"/>
                <a:ea typeface="Google Sans"/>
                <a:cs typeface="Google Sans"/>
                <a:sym typeface="Google Sans"/>
              </a:rPr>
              <a:t>🔑 Tip: If something feels off, investigate further.</a:t>
            </a:r>
            <a:endParaRPr b="1">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Like every useful technology, there may be people who try to take advantage of AI to deceive or defraud others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the content seems unusual, pause and investigate further</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Look at the content’s sources and consider the intent of who published it</a:t>
            </a:r>
            <a:endParaRPr>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5" name="Google Shape;465;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6" name="Google Shape;486;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 </a:t>
            </a:r>
            <a:r>
              <a:rPr lang="en-GB">
                <a:solidFill>
                  <a:schemeClr val="dk1"/>
                </a:solidFill>
                <a:latin typeface="Google Sans"/>
                <a:ea typeface="Google Sans"/>
                <a:cs typeface="Google Sans"/>
                <a:sym typeface="Google Sans"/>
              </a:rPr>
              <a:t>Discuss a scenario about keeping private information private.</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Explain</a:t>
            </a:r>
            <a:endParaRPr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Let’s explore another scenario:</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You’re playing an online game and you make a new friend.</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She suggests that you exchange numbers.</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Later, she texts you, asking you where you were born and your birth date. Then, she asks you about your family members’ names.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Her requests become more personal, inquiring about your different email addresses and if you have a bank account.</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1" name="Google Shape;501;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 </a:t>
            </a:r>
            <a:r>
              <a:rPr lang="en-GB">
                <a:solidFill>
                  <a:schemeClr val="dk1"/>
                </a:solidFill>
                <a:latin typeface="Google Sans"/>
                <a:ea typeface="Google Sans"/>
                <a:cs typeface="Google Sans"/>
                <a:sym typeface="Google Sans"/>
              </a:rPr>
              <a:t>Recommend discussing in small groups or in pairs, but the discussion can be the entire class.</a:t>
            </a:r>
            <a:endParaRPr>
              <a:solidFill>
                <a:schemeClr val="dk1"/>
              </a:solidFill>
              <a:latin typeface="Google Sans"/>
              <a:ea typeface="Google Sans"/>
              <a:cs typeface="Google Sans"/>
              <a:sym typeface="Google Sans"/>
            </a:endParaRPr>
          </a:p>
          <a:p>
            <a:pPr indent="0" lvl="0" marL="0" rtl="0" algn="l">
              <a:lnSpc>
                <a:spcPct val="115000"/>
              </a:lnSpc>
              <a:spcBef>
                <a:spcPts val="140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Discuss</a:t>
            </a:r>
            <a:endParaRPr sz="1200">
              <a:solidFill>
                <a:schemeClr val="dk1"/>
              </a:solidFill>
              <a:latin typeface="Roboto"/>
              <a:ea typeface="Roboto"/>
              <a:cs typeface="Roboto"/>
              <a:sym typeface="Roboto"/>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Remember, you do not know this person other than your online interactions while you play a video game.</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How do you respond to her texts?</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Give your students a minute to consider their answer.</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Discuss their responses</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Why is she asking you for all of this personal information?</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What is she going to do with all of this personal information?</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Let the students discuss</a:t>
            </a:r>
            <a:endParaRPr b="1">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Now, if you do not feel comfortable sharing all of your personal information with someone you don’t know, should you share it with Gemini?</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Discuss their responses</a:t>
            </a:r>
            <a:endParaRPr>
              <a:solidFill>
                <a:schemeClr val="dk1"/>
              </a:solidFill>
              <a:latin typeface="Google Sans"/>
              <a:ea typeface="Google Sans"/>
              <a:cs typeface="Google Sans"/>
              <a:sym typeface="Google San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6" name="Google Shape;526;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Explain</a:t>
            </a:r>
            <a:endParaRPr b="1"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For many of us, when a person we do not know asks for our personal information, we become cautious, as the risks of providing private information are clearer</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With technology, especially AI, the risks may be less clear</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But we still need to be just as cautious</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There are a wide variety of AI tools available for you to use. But they are not all created the same</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For example, some AI tools may use the information you input into it, including private information, to train its model</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Fortunately, Gemini is designed with privacy in mind</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When you use Gemini as a young person, there are protections in place to keep your information private: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The activity recording is off, so Gemini won't keep a record of what you input</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Filters block any private information included in a prompt, like your birth date, from being reviewed or used to train Gemini</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That being said, you still shouldn’t share your personal information with any AI model</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All AI tools are created differently, meaning you should take the time to review and understand their privacy practices</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 </a:t>
            </a:r>
            <a:r>
              <a:rPr lang="en-GB">
                <a:solidFill>
                  <a:schemeClr val="dk1"/>
                </a:solidFill>
                <a:latin typeface="Google Sans"/>
                <a:ea typeface="Google Sans"/>
                <a:cs typeface="Google Sans"/>
                <a:sym typeface="Google Sans"/>
              </a:rPr>
              <a:t>If time permits, consider showing the students the </a:t>
            </a:r>
            <a:r>
              <a:rPr lang="en-GB" u="sng">
                <a:solidFill>
                  <a:srgbClr val="1155CC"/>
                </a:solidFill>
                <a:latin typeface="Google Sans"/>
                <a:ea typeface="Google Sans"/>
                <a:cs typeface="Google Sans"/>
                <a:sym typeface="Google Sans"/>
                <a:hlinkClick r:id="rId2">
                  <a:extLst>
                    <a:ext uri="{A12FA001-AC4F-418D-AE19-62706E023703}">
                      <ahyp:hlinkClr val="tx"/>
                    </a:ext>
                  </a:extLst>
                </a:hlinkClick>
              </a:rPr>
              <a:t>Guide for AI in GfE</a:t>
            </a:r>
            <a:r>
              <a:rPr lang="en-GB">
                <a:solidFill>
                  <a:srgbClr val="5F6368"/>
                </a:solidFill>
                <a:latin typeface="Google Sans"/>
                <a:ea typeface="Google Sans"/>
                <a:cs typeface="Google Sans"/>
                <a:sym typeface="Google Sans"/>
              </a:rPr>
              <a:t> </a:t>
            </a:r>
            <a:r>
              <a:rPr lang="en-GB">
                <a:solidFill>
                  <a:schemeClr val="dk1"/>
                </a:solidFill>
                <a:latin typeface="Google Sans"/>
                <a:ea typeface="Google Sans"/>
                <a:cs typeface="Google Sans"/>
                <a:sym typeface="Google Sans"/>
              </a:rPr>
              <a:t>and exploring some of the privacy practices with them.</a:t>
            </a:r>
            <a:endParaRPr b="1">
              <a:solidFill>
                <a:schemeClr val="dk1"/>
              </a:solidFill>
              <a:latin typeface="Google Sans"/>
              <a:ea typeface="Google Sans"/>
              <a:cs typeface="Google Sans"/>
              <a:sym typeface="Google San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3" name="Google Shape;543;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Key takeaways</a:t>
            </a:r>
            <a:endParaRPr b="1"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Even though there are privacy protections when you use Gemini as a young person, it’s important to limit risks and build good habits by keeping personal information private</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Here are some examples of private information to not share with AI:</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Full name, social security number, birth date, home address, phone number, email address, driver’s license number, passport number, any financial or health information</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These include text and images–please do not upload an image of your driver’s license, for example</a:t>
            </a:r>
            <a:endParaRPr>
              <a:solidFill>
                <a:schemeClr val="dk1"/>
              </a:solidFill>
              <a:latin typeface="Google Sans"/>
              <a:ea typeface="Google Sans"/>
              <a:cs typeface="Google Sans"/>
              <a:sym typeface="Google Sans"/>
            </a:endParaRPr>
          </a:p>
          <a:p>
            <a:pPr indent="0" lvl="0" marL="0" rtl="0" algn="l">
              <a:lnSpc>
                <a:spcPct val="100000"/>
              </a:lnSpc>
              <a:spcBef>
                <a:spcPts val="0"/>
              </a:spcBef>
              <a:spcAft>
                <a:spcPts val="0"/>
              </a:spcAft>
              <a:buSzPts val="1100"/>
              <a:buNone/>
            </a:pPr>
            <a:r>
              <a:t/>
            </a:r>
            <a:endParaRPr>
              <a:solidFill>
                <a:schemeClr val="dk1"/>
              </a:solidFill>
              <a:latin typeface="Google Sans"/>
              <a:ea typeface="Google Sans"/>
              <a:cs typeface="Google Sans"/>
              <a:sym typeface="Google San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8" name="Google Shape;558;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a:solidFill>
                  <a:schemeClr val="dk1"/>
                </a:solidFill>
                <a:latin typeface="Google Sans"/>
                <a:ea typeface="Google Sans"/>
                <a:cs typeface="Google Sans"/>
                <a:sym typeface="Google Sans"/>
              </a:rPr>
              <a:t>🔑 Tip: Keep private information private.</a:t>
            </a:r>
            <a:endParaRPr b="1">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Never enter personally identifiable information, such as your social security number, into generative AI systems</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When in doubt, consider whether you would share this information publicly</a:t>
            </a:r>
            <a:endParaRPr>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8" name="Google Shape;578;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9" name="Google Shape;589;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Discuss</a:t>
            </a:r>
            <a:endParaRPr b="1"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Let’s explore another scenario:</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Your classmate, Ahmed, is behind with writing his art history report. It is due during finals week, and he’s struggled managing his time to prepare for all of his exams and finish his projects. He knows that Soraya excels in the class, so he asks her if she can finish writing his report for him. Since Soraya has completed her work already, she agrees to help and writes the rest of Ahmed’s paper.</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1000"/>
              </a:spcAft>
              <a:buSzPts val="1100"/>
              <a:buNone/>
            </a:pPr>
            <a:r>
              <a:t/>
            </a:r>
            <a:endParaRPr>
              <a:solidFill>
                <a:srgbClr val="5F6368"/>
              </a:solidFill>
              <a:latin typeface="Google Sans"/>
              <a:ea typeface="Google Sans"/>
              <a:cs typeface="Google Sans"/>
              <a:sym typeface="Google San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 name="Google Shape;8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a:solidFill>
                  <a:schemeClr val="dk1"/>
                </a:solidFill>
                <a:latin typeface="Google Sans"/>
                <a:ea typeface="Google Sans"/>
                <a:cs typeface="Google Sans"/>
                <a:sym typeface="Google Sans"/>
              </a:rPr>
              <a:t>Click to reveal each bullet point/question on the slide.</a:t>
            </a:r>
            <a:endParaRPr b="1" sz="1200">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Clr>
                <a:schemeClr val="dk1"/>
              </a:buClr>
              <a:buSzPts val="1100"/>
              <a:buFont typeface="Arial"/>
              <a:buNone/>
            </a:pPr>
            <a:r>
              <a:t/>
            </a:r>
            <a:endParaRPr b="1" sz="1200">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Ask</a:t>
            </a:r>
            <a:endParaRPr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Have any of you used a generative artificial intelligence platform like Gemini before?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yes, what have you used them for?</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Have you used it to create videos, images or other types of content?</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And how was it helpful?</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a:t>
            </a:r>
            <a:endParaRPr b="1">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Recommend discussing in small groups or in pairs, but the discussion can be the entire class</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It may be helpful to name some other examples in addition to Gemini</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Understanding if your students are using generative AI to create new content would be a good starting point to help them understand how familiar they are with the tools</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It could be a good idea to poll students: Ask them to raise their hands, for example, if they have used Gemini before</a:t>
            </a:r>
            <a:endParaRPr b="1">
              <a:solidFill>
                <a:schemeClr val="dk1"/>
              </a:solidFill>
              <a:latin typeface="Google Sans"/>
              <a:ea typeface="Google Sans"/>
              <a:cs typeface="Google Sans"/>
              <a:sym typeface="Google San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3" name="Google Shape;603;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 </a:t>
            </a:r>
            <a:r>
              <a:rPr lang="en-GB">
                <a:solidFill>
                  <a:schemeClr val="dk1"/>
                </a:solidFill>
                <a:latin typeface="Google Sans"/>
                <a:ea typeface="Google Sans"/>
                <a:cs typeface="Google Sans"/>
                <a:sym typeface="Google Sans"/>
              </a:rPr>
              <a:t>Recommend discussing in small groups or in pairs, but the discussion can be the entire class.</a:t>
            </a:r>
            <a:endParaRPr>
              <a:solidFill>
                <a:schemeClr val="dk1"/>
              </a:solidFill>
              <a:latin typeface="Google Sans"/>
              <a:ea typeface="Google Sans"/>
              <a:cs typeface="Google Sans"/>
              <a:sym typeface="Google Sans"/>
            </a:endParaRPr>
          </a:p>
          <a:p>
            <a:pPr indent="0" lvl="0" marL="0" rtl="0" algn="l">
              <a:lnSpc>
                <a:spcPct val="115000"/>
              </a:lnSpc>
              <a:spcBef>
                <a:spcPts val="1000"/>
              </a:spcBef>
              <a:spcAft>
                <a:spcPts val="0"/>
              </a:spcAft>
              <a:buSzPts val="1100"/>
              <a:buNone/>
            </a:pPr>
            <a:r>
              <a:rPr b="1" lang="en-GB" sz="1200">
                <a:solidFill>
                  <a:schemeClr val="dk1"/>
                </a:solidFill>
                <a:latin typeface="Google Sans"/>
                <a:ea typeface="Google Sans"/>
                <a:cs typeface="Google Sans"/>
                <a:sym typeface="Google Sans"/>
              </a:rPr>
              <a:t>Discuss</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What is your initial reaction to this scenario?</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What is problematic about this scenario?</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 </a:t>
            </a:r>
            <a:r>
              <a:rPr lang="en-GB">
                <a:solidFill>
                  <a:schemeClr val="dk1"/>
                </a:solidFill>
                <a:latin typeface="Google Sans"/>
                <a:ea typeface="Google Sans"/>
                <a:cs typeface="Google Sans"/>
                <a:sym typeface="Google Sans"/>
              </a:rPr>
              <a:t>Students should identify that Ahmed cheated: He used another person’s work as his own for a grade.</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Explain</a:t>
            </a:r>
            <a:endParaRPr b="1"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Ahmed’s actions are a breach of academic integrity</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Academic integrity means doing your work honestly in a way that is fair to you and others</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Different schools and teachers have their own academic integrity policies, so it is important to know them and understand the guidelines you need to follow</a:t>
            </a:r>
            <a:endParaRPr>
              <a:solidFill>
                <a:schemeClr val="dk1"/>
              </a:solidFill>
              <a:latin typeface="Google Sans"/>
              <a:ea typeface="Google Sans"/>
              <a:cs typeface="Google Sans"/>
              <a:sym typeface="Google San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p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3" name="Google Shape;623;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Discuss</a:t>
            </a:r>
            <a:endParaRPr b="1"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Now, instead of asking Soraya to finish their report, Ahmed types the missing content he needs into Gemini and copies and pastes the outputs into their paper.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Then, he submits the report for a grade.</a:t>
            </a:r>
            <a:endParaRPr>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7" name="Google Shape;637;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b="1" lang="en-GB" sz="1200">
                <a:solidFill>
                  <a:schemeClr val="dk1"/>
                </a:solidFill>
                <a:latin typeface="Google Sans"/>
                <a:ea typeface="Google Sans"/>
                <a:cs typeface="Google Sans"/>
                <a:sym typeface="Google Sans"/>
              </a:rPr>
              <a:t>Discuss</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What is your initial reaction to this scenario?</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What could Ahmed have done differently in this scenario?</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Do you think copying the output directly from Gemini and submitting it is cheating?</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 </a:t>
            </a:r>
            <a:r>
              <a:rPr lang="en-GB">
                <a:solidFill>
                  <a:schemeClr val="dk1"/>
                </a:solidFill>
                <a:latin typeface="Google Sans"/>
                <a:ea typeface="Google Sans"/>
                <a:cs typeface="Google Sans"/>
                <a:sym typeface="Google Sans"/>
              </a:rPr>
              <a:t>This is an opportunity to show the ways Gemini can be helpful vs. using Gemini outputs as their own work. </a:t>
            </a:r>
            <a:endParaRPr b="1">
              <a:solidFill>
                <a:schemeClr val="dk1"/>
              </a:solidFill>
              <a:latin typeface="Google Sans"/>
              <a:ea typeface="Google Sans"/>
              <a:cs typeface="Google Sans"/>
              <a:sym typeface="Google San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2" name="Google Shape;662;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b="1" lang="en-GB" sz="1200">
                <a:solidFill>
                  <a:schemeClr val="dk1"/>
                </a:solidFill>
                <a:latin typeface="Google Sans"/>
                <a:ea typeface="Google Sans"/>
                <a:cs typeface="Google Sans"/>
                <a:sym typeface="Google Sans"/>
              </a:rPr>
              <a:t>Discuss</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Clr>
                <a:schemeClr val="dk1"/>
              </a:buClr>
              <a:buSzPts val="1100"/>
              <a:buFont typeface="Arial"/>
              <a:buNone/>
            </a:pPr>
            <a:r>
              <a:rPr lang="en-GB">
                <a:solidFill>
                  <a:schemeClr val="dk1"/>
                </a:solidFill>
                <a:latin typeface="Google Sans"/>
                <a:ea typeface="Google Sans"/>
                <a:cs typeface="Google Sans"/>
                <a:sym typeface="Google Sans"/>
              </a:rPr>
              <a:t>What could Ahmed do instead?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Ahmed could write a prompt, asking Gemini for ideas, to help him brainstorm different ways he can approach finishing his paper.</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Gemini can be a great tool for brainstorming. Brainstorming sessions are a valuable practice for coming up with ideas or overcoming writer’s block. You can ask questions, ask if you are missing some information, or ask to elaborate on an idea or topic.</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They could ask Gemini for creative ideas for concluding an art history report to inspire their approach for writing a fun and engaging conclusion.</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Or if they need more information, they could ask Gemini questions about their topic, and use the language from the outputs or sources listed in the outputs to research and cite credible sources.</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 [Optional] Try it on Gemini:</a:t>
            </a:r>
            <a:r>
              <a:rPr lang="en-GB">
                <a:solidFill>
                  <a:schemeClr val="dk1"/>
                </a:solidFill>
                <a:latin typeface="Google Sans"/>
                <a:ea typeface="Google Sans"/>
                <a:cs typeface="Google Sans"/>
                <a:sym typeface="Google Sans"/>
              </a:rPr>
              <a:t> If time permits, you can open Gemini and show students how they can use it to brainstorm ideas for their next project or subject.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For ideas on what to brainstorm, check out this guide on </a:t>
            </a:r>
            <a:r>
              <a:rPr lang="en-GB" u="sng">
                <a:solidFill>
                  <a:srgbClr val="1155CC"/>
                </a:solidFill>
                <a:latin typeface="Google Sans"/>
                <a:ea typeface="Google Sans"/>
                <a:cs typeface="Google Sans"/>
                <a:sym typeface="Google Sans"/>
                <a:hlinkClick r:id="rId2">
                  <a:extLst>
                    <a:ext uri="{A12FA001-AC4F-418D-AE19-62706E023703}">
                      <ahyp:hlinkClr val="tx"/>
                    </a:ext>
                  </a:extLst>
                </a:hlinkClick>
              </a:rPr>
              <a:t>Learning in creative ways with GenAI</a:t>
            </a:r>
            <a:endParaRPr b="1">
              <a:solidFill>
                <a:srgbClr val="1155CC"/>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b="1">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Key takeaways</a:t>
            </a:r>
            <a:endParaRPr b="1"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Ahmed copying content from Gemini and using it as their own is the same as asking Soraya to finish writing their paper for them.</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They are taking credit for work that is not theirs.</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Gemini can help Ahmed finish their paper without copying.</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AI can help you kickstart the creative process, but it’s not there to do the work for you - that’s your role as the creator.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b="1">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 </a:t>
            </a:r>
            <a:r>
              <a:rPr lang="en-GB">
                <a:solidFill>
                  <a:schemeClr val="dk1"/>
                </a:solidFill>
                <a:latin typeface="Google Sans"/>
                <a:ea typeface="Google Sans"/>
                <a:cs typeface="Google Sans"/>
                <a:sym typeface="Google Sans"/>
              </a:rPr>
              <a:t>For additional resources on evaluating credibility of online sources, you can check out:</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An Applied Digital skills lesson: </a:t>
            </a:r>
            <a:r>
              <a:rPr lang="en-GB" u="sng">
                <a:solidFill>
                  <a:srgbClr val="1155CC"/>
                </a:solidFill>
                <a:latin typeface="Google Sans"/>
                <a:ea typeface="Google Sans"/>
                <a:cs typeface="Google Sans"/>
                <a:sym typeface="Google Sans"/>
                <a:hlinkClick r:id="rId3">
                  <a:extLst>
                    <a:ext uri="{A12FA001-AC4F-418D-AE19-62706E023703}">
                      <ahyp:hlinkClr val="tx"/>
                    </a:ext>
                  </a:extLst>
                </a:hlinkClick>
              </a:rPr>
              <a:t>Evaluate Credibility of Online Sources</a:t>
            </a:r>
            <a:r>
              <a:rPr lang="en-GB">
                <a:solidFill>
                  <a:srgbClr val="1155CC"/>
                </a:solidFill>
                <a:latin typeface="Google Sans"/>
                <a:ea typeface="Google Sans"/>
                <a:cs typeface="Google Sans"/>
                <a:sym typeface="Google Sans"/>
              </a:rPr>
              <a:t> </a:t>
            </a:r>
            <a:endParaRPr>
              <a:solidFill>
                <a:srgbClr val="1155CC"/>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 </a:t>
            </a:r>
            <a:r>
              <a:rPr lang="en-GB" u="sng">
                <a:solidFill>
                  <a:srgbClr val="1155CC"/>
                </a:solidFill>
                <a:latin typeface="Google Sans"/>
                <a:ea typeface="Google Sans"/>
                <a:cs typeface="Google Sans"/>
                <a:sym typeface="Google Sans"/>
                <a:hlinkClick r:id="rId4">
                  <a:extLst>
                    <a:ext uri="{A12FA001-AC4F-418D-AE19-62706E023703}">
                      <ahyp:hlinkClr val="tx"/>
                    </a:ext>
                  </a:extLst>
                </a:hlinkClick>
              </a:rPr>
              <a:t>"Hit Pause" from YouTube</a:t>
            </a:r>
            <a:endParaRPr b="1">
              <a:solidFill>
                <a:srgbClr val="1155CC"/>
              </a:solidFill>
              <a:latin typeface="Google Sans"/>
              <a:ea typeface="Google Sans"/>
              <a:cs typeface="Google Sans"/>
              <a:sym typeface="Google San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p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8" name="Google Shape;678;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a:solidFill>
                  <a:schemeClr val="dk1"/>
                </a:solidFill>
                <a:latin typeface="Google Sans"/>
                <a:ea typeface="Google Sans"/>
                <a:cs typeface="Google Sans"/>
                <a:sym typeface="Google Sans"/>
              </a:rPr>
              <a:t>🔑 Tip: Use AI to boost your talents, not replace them.</a:t>
            </a:r>
            <a:endParaRPr b="1">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AI can help you kickstart the creative process, but it’s not there to do the work for you - that’s your role as the creator.</a:t>
            </a:r>
            <a:endParaRPr>
              <a:solidFill>
                <a:schemeClr val="dk1"/>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p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4" name="Google Shape;694;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 </a:t>
            </a:r>
            <a:r>
              <a:rPr lang="en-GB">
                <a:solidFill>
                  <a:schemeClr val="dk1"/>
                </a:solidFill>
                <a:latin typeface="Google Sans"/>
                <a:ea typeface="Google Sans"/>
                <a:cs typeface="Google Sans"/>
                <a:sym typeface="Google Sans"/>
              </a:rPr>
              <a:t>If you have one, use this opportunity to share your school’s (and your own) AI guidelines with the class.</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Explain</a:t>
            </a:r>
            <a:endParaRPr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In addition to academic integrity policies, schools and teachers also have AI use policies and guidelines.</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These policies vary by school and sometimes by teacher, so it is important to understand the AI guidelines our school and teachers expect you to follow.</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The purpose of an AI policy is to give you guidance on the best ways to use AI tools, while also ensuring everyone’s  work remains honest and fair.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Policies play a very big role in ethical use of AI. </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When you do something ethically, you do what’s right. Ethics are like your moral compass – pointing you towards fair, honest, and kind actions.</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These policies are designed to make sure you are learning.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They support critical thinking by limiting your reliance on AI. </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Critical thinking helps you solve problems, make good decisions, and understand the world around you. </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Without it, how can you tell the difference between a fact and a made-up story? Or figure out a solution to a complex problem?</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Key Takeaways</a:t>
            </a:r>
            <a:endParaRPr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it helps, you can think of AI policies and guidelines like a baking recipe.</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All of the ingredients and steps are listed for you to follow.</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you follow the baking recipe and put it in the oven, your result will likely be positive – a delicious dish.</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But if you don’t follow all of the steps or skip ingredients, your result will probably be disappointing.</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Follow our school’s AI policies, so we enjoy the benefits of AI while using it in positive, ethical, responsible, and productive ways.</a:t>
            </a:r>
            <a:endParaRPr>
              <a:solidFill>
                <a:schemeClr val="dk1"/>
              </a:solidFill>
              <a:latin typeface="Google Sans"/>
              <a:ea typeface="Google Sans"/>
              <a:cs typeface="Google Sans"/>
              <a:sym typeface="Google San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p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1" name="Google Shape;711;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a:solidFill>
                  <a:schemeClr val="dk1"/>
                </a:solidFill>
                <a:latin typeface="Google Sans"/>
                <a:ea typeface="Google Sans"/>
                <a:cs typeface="Google Sans"/>
                <a:sym typeface="Google Sans"/>
              </a:rPr>
              <a:t>Aim:</a:t>
            </a:r>
            <a:r>
              <a:rPr lang="en-GB">
                <a:solidFill>
                  <a:schemeClr val="dk1"/>
                </a:solidFill>
                <a:latin typeface="Google Sans"/>
                <a:ea typeface="Google Sans"/>
                <a:cs typeface="Google Sans"/>
                <a:sym typeface="Google Sans"/>
              </a:rPr>
              <a:t> Get students to consider everything they learned about ethical and responsible AI practices and use them as a guide for creating a list of ways they could use AI in school to support and enhance their learning.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Once they come up with their list, they will make a creative representation about their learnings to share with their classmates.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time permits, ask students to present to the class.</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Explain: Overview</a:t>
            </a:r>
            <a:endParaRPr b="1"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With all this new information fresh in your mind, we are going to create a plan for responsible AI use.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But this is no ordinary plan.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The challenge is to make it as attention grabbing as possible.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This could be in any format you can think of—a personal AI charter, a poem, a poster for your grandparent, a recipe, or even a movie script. The sky’s the limit!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The goal — anyone in this school should be able to read your plan and know how to use AI responsibly.</a:t>
            </a:r>
            <a:endParaRPr>
              <a:solidFill>
                <a:schemeClr val="dk1"/>
              </a:solidFill>
              <a:latin typeface="Google Sans"/>
              <a:ea typeface="Google Sans"/>
              <a:cs typeface="Google Sans"/>
              <a:sym typeface="Google San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p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9" name="Google Shape;729;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Step 1 - Make the list</a:t>
            </a:r>
            <a:endParaRPr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In a Google doc (or similar program) or in your notebook, list how you could use AI platforms, like Gemini, while you’re in school.</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Think about the ways Gemini, and similar platforms, can help enhance your learning and give an example. Here are some to get you started:</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AI could help you figure out how to approach writing an email to ask a teacher for a letter of recommendation.</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Or it could help with time management by creating homework and study schedules.</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Gemini could help you brainstorm career paths and plan for your future. </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You could research vocational and trade schools, entrepreneurship, online courses / certificates, gap year, and colleges.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Then, think about what you should be watching out for when using Gemini or other AI platforms, leaning on the 5 AI tips for reference:</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Remember AI is technology, not human</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Critically evaluate responses</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something feels off, investigate further</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Keep private information private</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Use AI to boost your talents, not replace them</a:t>
            </a:r>
            <a:endParaRPr>
              <a:solidFill>
                <a:schemeClr val="dk1"/>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p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3" name="Google Shape;763;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Step 2 - Create the plan</a:t>
            </a:r>
            <a:endParaRPr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Next is the fun part — decide how you want to present your list. Get as creative as possible.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Add in images, color, fun metaphors, drawings — whatever you can think of to bring your list to life in the most attention grabbing way.</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For example: Fun format idea – use items from your list to create song lyrics or a poem.</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b="1" lang="en-GB">
                <a:solidFill>
                  <a:schemeClr val="dk1"/>
                </a:solidFill>
                <a:latin typeface="Google Sans"/>
                <a:ea typeface="Google Sans"/>
                <a:cs typeface="Google Sans"/>
                <a:sym typeface="Google Sans"/>
              </a:rPr>
              <a:t>Try it on Gemini: </a:t>
            </a:r>
            <a:r>
              <a:rPr lang="en-GB">
                <a:solidFill>
                  <a:schemeClr val="dk1"/>
                </a:solidFill>
                <a:latin typeface="Google Sans"/>
                <a:ea typeface="Google Sans"/>
                <a:cs typeface="Google Sans"/>
                <a:sym typeface="Google Sans"/>
              </a:rPr>
              <a:t>You could ask Gemini to think of some ideas for song lyrics or a poem based on your list.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rgbClr val="5F6368"/>
              </a:buClr>
              <a:buSzPts val="1100"/>
              <a:buFont typeface="Google Sans"/>
              <a:buChar char="○"/>
            </a:pPr>
            <a:r>
              <a:rPr lang="en-GB">
                <a:solidFill>
                  <a:schemeClr val="dk1"/>
                </a:solidFill>
                <a:latin typeface="Google Sans"/>
                <a:ea typeface="Google Sans"/>
                <a:cs typeface="Google Sans"/>
                <a:sym typeface="Google Sans"/>
              </a:rPr>
              <a:t>Using either the</a:t>
            </a:r>
            <a:r>
              <a:rPr lang="en-GB">
                <a:solidFill>
                  <a:srgbClr val="5F6368"/>
                </a:solidFill>
                <a:latin typeface="Google Sans"/>
                <a:ea typeface="Google Sans"/>
                <a:cs typeface="Google Sans"/>
                <a:sym typeface="Google Sans"/>
              </a:rPr>
              <a:t> </a:t>
            </a:r>
            <a:r>
              <a:rPr lang="en-GB" u="sng">
                <a:solidFill>
                  <a:schemeClr val="hlink"/>
                </a:solidFill>
                <a:latin typeface="Google Sans"/>
                <a:ea typeface="Google Sans"/>
                <a:cs typeface="Google Sans"/>
                <a:sym typeface="Google Sans"/>
                <a:hlinkClick r:id="rId2"/>
              </a:rPr>
              <a:t>in-class activity template</a:t>
            </a:r>
            <a:r>
              <a:rPr lang="en-GB">
                <a:solidFill>
                  <a:schemeClr val="dk1"/>
                </a:solidFill>
                <a:latin typeface="Google Sans"/>
                <a:ea typeface="Google Sans"/>
                <a:cs typeface="Google Sans"/>
                <a:sym typeface="Google Sans"/>
              </a:rPr>
              <a:t>, the</a:t>
            </a:r>
            <a:r>
              <a:rPr lang="en-GB">
                <a:solidFill>
                  <a:srgbClr val="5F6368"/>
                </a:solidFill>
                <a:latin typeface="Google Sans"/>
                <a:ea typeface="Google Sans"/>
                <a:cs typeface="Google Sans"/>
                <a:sym typeface="Google Sans"/>
              </a:rPr>
              <a:t> </a:t>
            </a:r>
            <a:r>
              <a:rPr lang="en-GB" u="sng">
                <a:solidFill>
                  <a:schemeClr val="hlink"/>
                </a:solidFill>
                <a:latin typeface="Google Sans"/>
                <a:ea typeface="Google Sans"/>
                <a:cs typeface="Google Sans"/>
                <a:sym typeface="Google Sans"/>
                <a:hlinkClick r:id="rId3"/>
              </a:rPr>
              <a:t>print student handout</a:t>
            </a:r>
            <a:r>
              <a:rPr lang="en-GB">
                <a:solidFill>
                  <a:schemeClr val="dk1"/>
                </a:solidFill>
                <a:latin typeface="Google Sans"/>
                <a:ea typeface="Google Sans"/>
                <a:cs typeface="Google Sans"/>
                <a:sym typeface="Google Sans"/>
              </a:rPr>
              <a:t>, or a physical poster board, the aim is to capture the attention of your classmates.</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rgbClr val="5F6368"/>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a:t>
            </a:r>
            <a:endParaRPr b="1">
              <a:solidFill>
                <a:schemeClr val="dk1"/>
              </a:solidFill>
              <a:latin typeface="Google Sans"/>
              <a:ea typeface="Google Sans"/>
              <a:cs typeface="Google Sans"/>
              <a:sym typeface="Google Sans"/>
            </a:endParaRPr>
          </a:p>
          <a:p>
            <a:pPr indent="-228600" lvl="0" marL="228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You can show students an example in the slide deck.</a:t>
            </a:r>
            <a:endParaRPr>
              <a:solidFill>
                <a:schemeClr val="dk1"/>
              </a:solidFill>
              <a:latin typeface="Roboto"/>
              <a:ea typeface="Roboto"/>
              <a:cs typeface="Roboto"/>
              <a:sym typeface="Roboto"/>
            </a:endParaRPr>
          </a:p>
          <a:p>
            <a:pPr indent="-228600" lvl="0" marL="228600" rtl="0" algn="l">
              <a:lnSpc>
                <a:spcPct val="115000"/>
              </a:lnSpc>
              <a:spcBef>
                <a:spcPts val="0"/>
              </a:spcBef>
              <a:spcAft>
                <a:spcPts val="0"/>
              </a:spcAft>
              <a:buClr>
                <a:srgbClr val="5F6368"/>
              </a:buClr>
              <a:buSzPts val="1100"/>
              <a:buFont typeface="Google Sans"/>
              <a:buChar char="●"/>
            </a:pPr>
            <a:r>
              <a:rPr lang="en-GB">
                <a:solidFill>
                  <a:schemeClr val="dk1"/>
                </a:solidFill>
                <a:latin typeface="Google Sans"/>
                <a:ea typeface="Google Sans"/>
                <a:cs typeface="Google Sans"/>
                <a:sym typeface="Google Sans"/>
              </a:rPr>
              <a:t>You can use the</a:t>
            </a:r>
            <a:r>
              <a:rPr lang="en-GB">
                <a:solidFill>
                  <a:srgbClr val="5F6368"/>
                </a:solidFill>
                <a:latin typeface="Google Sans"/>
                <a:ea typeface="Google Sans"/>
                <a:cs typeface="Google Sans"/>
                <a:sym typeface="Google Sans"/>
              </a:rPr>
              <a:t> </a:t>
            </a:r>
            <a:r>
              <a:rPr lang="en-GB" u="sng">
                <a:solidFill>
                  <a:schemeClr val="hlink"/>
                </a:solidFill>
                <a:latin typeface="Google Sans"/>
                <a:ea typeface="Google Sans"/>
                <a:cs typeface="Google Sans"/>
                <a:sym typeface="Google Sans"/>
                <a:hlinkClick r:id="rId4"/>
              </a:rPr>
              <a:t>in-class activity template</a:t>
            </a:r>
            <a:r>
              <a:rPr lang="en-GB">
                <a:solidFill>
                  <a:srgbClr val="5F6368"/>
                </a:solidFill>
                <a:latin typeface="Google Sans"/>
                <a:ea typeface="Google Sans"/>
                <a:cs typeface="Google Sans"/>
                <a:sym typeface="Google Sans"/>
              </a:rPr>
              <a:t> </a:t>
            </a:r>
            <a:r>
              <a:rPr lang="en-GB">
                <a:solidFill>
                  <a:schemeClr val="dk1"/>
                </a:solidFill>
                <a:latin typeface="Google Sans"/>
                <a:ea typeface="Google Sans"/>
                <a:cs typeface="Google Sans"/>
                <a:sym typeface="Google Sans"/>
              </a:rPr>
              <a:t>to share with the class.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Students all work in the same deck, each developing their own slides (recommended).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Or you can ask students to create their own deck and share the link with you and their classmates.</a:t>
            </a:r>
            <a:endParaRPr>
              <a:solidFill>
                <a:schemeClr val="dk1"/>
              </a:solidFill>
              <a:latin typeface="Google Sans"/>
              <a:ea typeface="Google Sans"/>
              <a:cs typeface="Google Sans"/>
              <a:sym typeface="Google Sans"/>
            </a:endParaRPr>
          </a:p>
          <a:p>
            <a:pPr indent="-228600" lvl="0" marL="228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You could also suggest Google Drawings or Sheets as other tools students could use.</a:t>
            </a:r>
            <a:endParaRPr b="1">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b="1">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Step 3 - Share with the class</a:t>
            </a:r>
            <a:endParaRPr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Depending on time, ask for a few volunteers to share their creative AI use plan with the class.</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students needed most of the allocated time to develop their creative AI plan, you could instead:</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Ask students to put all their work in the shared in-class activity template deck and view their classmates’ plans.</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Ask students to post/hang their poster or page from the </a:t>
            </a:r>
            <a:r>
              <a:rPr lang="en-GB" u="sng">
                <a:solidFill>
                  <a:schemeClr val="hlink"/>
                </a:solidFill>
                <a:latin typeface="Google Sans"/>
                <a:ea typeface="Google Sans"/>
                <a:cs typeface="Google Sans"/>
                <a:sym typeface="Google Sans"/>
                <a:hlinkClick r:id="rId5"/>
              </a:rPr>
              <a:t>print student handout</a:t>
            </a:r>
            <a:r>
              <a:rPr lang="en-GB">
                <a:solidFill>
                  <a:schemeClr val="dk1"/>
                </a:solidFill>
                <a:latin typeface="Google Sans"/>
                <a:ea typeface="Google Sans"/>
                <a:cs typeface="Google Sans"/>
                <a:sym typeface="Google Sans"/>
              </a:rPr>
              <a:t> up in the classroom or at their desk  for others to view throughout the day.</a:t>
            </a:r>
            <a:endParaRPr b="1">
              <a:solidFill>
                <a:schemeClr val="dk1"/>
              </a:solidFill>
              <a:latin typeface="Google Sans"/>
              <a:ea typeface="Google Sans"/>
              <a:cs typeface="Google Sans"/>
              <a:sym typeface="Google San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p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9" name="Google Shape;779;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a:solidFill>
                  <a:schemeClr val="dk1"/>
                </a:solidFill>
                <a:latin typeface="Google Sans"/>
                <a:ea typeface="Google Sans"/>
                <a:cs typeface="Google Sans"/>
                <a:sym typeface="Google Sans"/>
              </a:rPr>
              <a:t>Aim: </a:t>
            </a:r>
            <a:r>
              <a:rPr lang="en-GB">
                <a:solidFill>
                  <a:schemeClr val="dk1"/>
                </a:solidFill>
                <a:latin typeface="Google Sans"/>
                <a:ea typeface="Google Sans"/>
                <a:cs typeface="Google Sans"/>
                <a:sym typeface="Google Sans"/>
              </a:rPr>
              <a:t>To inspire students to reflect on what they have learned and consider how this knowledge will influence how they use AI in the future.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a:t>
            </a:r>
            <a:r>
              <a:rPr lang="en-GB">
                <a:solidFill>
                  <a:schemeClr val="dk1"/>
                </a:solidFill>
                <a:latin typeface="Google Sans"/>
                <a:ea typeface="Google Sans"/>
                <a:cs typeface="Google Sans"/>
                <a:sym typeface="Google Sans"/>
              </a:rPr>
              <a:t> We have two additional online lessons on AI if students are interested in exploring the topic further.</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sz="1200">
                <a:solidFill>
                  <a:schemeClr val="dk1"/>
                </a:solidFill>
                <a:latin typeface="Google Sans"/>
                <a:ea typeface="Google Sans"/>
                <a:cs typeface="Google Sans"/>
                <a:sym typeface="Google Sans"/>
              </a:rPr>
              <a:t>Discuss</a:t>
            </a:r>
            <a:endParaRPr b="1"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How will your AI use plan be helpful in school?</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What did you find most interesting about creating your plan?</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What did you find most challenging about creating your plan?</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Reflecting on your AI use before this lesson and what you learned today, how do you feel about using AI, like Gemini, in school?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How have your thoughts and opinions about using AI changed?</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What is your biggest takeaway from this lesson? And please explain why.</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Explain</a:t>
            </a:r>
            <a:endParaRPr b="1"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you are interested in learning more about AI and different ways it can support you in school, here are some additional online lessons to explore:</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rgbClr val="5F6368"/>
              </a:buClr>
              <a:buSzPts val="1100"/>
              <a:buFont typeface="Google Sans"/>
              <a:buChar char="○"/>
            </a:pPr>
            <a:r>
              <a:rPr lang="en-GB" u="sng">
                <a:solidFill>
                  <a:srgbClr val="1155CC"/>
                </a:solidFill>
                <a:latin typeface="Google Sans"/>
                <a:ea typeface="Google Sans"/>
                <a:cs typeface="Google Sans"/>
                <a:sym typeface="Google Sans"/>
                <a:hlinkClick r:id="rId2">
                  <a:extLst>
                    <a:ext uri="{A12FA001-AC4F-418D-AE19-62706E023703}">
                      <ahyp:hlinkClr val="tx"/>
                    </a:ext>
                  </a:extLst>
                </a:hlinkClick>
              </a:rPr>
              <a:t>Explore a Topic: Generative AI</a:t>
            </a:r>
            <a:endParaRPr>
              <a:solidFill>
                <a:srgbClr val="5F6368"/>
              </a:solidFill>
              <a:latin typeface="Google Sans"/>
              <a:ea typeface="Google Sans"/>
              <a:cs typeface="Google Sans"/>
              <a:sym typeface="Google Sans"/>
            </a:endParaRPr>
          </a:p>
          <a:p>
            <a:pPr indent="-298450" lvl="1" marL="914400" rtl="0" algn="l">
              <a:lnSpc>
                <a:spcPct val="115000"/>
              </a:lnSpc>
              <a:spcBef>
                <a:spcPts val="0"/>
              </a:spcBef>
              <a:spcAft>
                <a:spcPts val="0"/>
              </a:spcAft>
              <a:buClr>
                <a:srgbClr val="5F6368"/>
              </a:buClr>
              <a:buSzPts val="1100"/>
              <a:buFont typeface="Google Sans"/>
              <a:buChar char="○"/>
            </a:pPr>
            <a:r>
              <a:rPr lang="en-GB" u="sng">
                <a:solidFill>
                  <a:srgbClr val="1155CC"/>
                </a:solidFill>
                <a:latin typeface="Google Sans"/>
                <a:ea typeface="Google Sans"/>
                <a:cs typeface="Google Sans"/>
                <a:sym typeface="Google Sans"/>
                <a:hlinkClick r:id="rId3">
                  <a:extLst>
                    <a:ext uri="{A12FA001-AC4F-418D-AE19-62706E023703}">
                      <ahyp:hlinkClr val="tx"/>
                    </a:ext>
                  </a:extLst>
                </a:hlinkClick>
              </a:rPr>
              <a:t>Discover AI in Daily Life</a:t>
            </a:r>
            <a:endParaRPr>
              <a:solidFill>
                <a:srgbClr val="5F6368"/>
              </a:solidFill>
              <a:latin typeface="Google Sans"/>
              <a:ea typeface="Google Sans"/>
              <a:cs typeface="Google Sans"/>
              <a:sym typeface="Google San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 name="Google Shape;10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Key takeaways</a:t>
            </a:r>
            <a:endParaRPr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Using AI can be exciting and there are a lot of ways that it is helpful for students</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Before we use it, we need to know what artificial intelligence is and how it works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And in order to get the full benefits of AI, we need to use it responsibly</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To help us use AI responsibly, we have 5 AI tips that are helpful to keep in mind when using Gemini or any AI tool</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  The 5 tips are:</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AI is technology, not human</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Critically evaluate responses</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something feels off, investigate further</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Keep private information private</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Use AI to boost your talents, not replace them</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With these tips in mind, let’s explore AI together!</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 name="Google Shape;139;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a:solidFill>
                  <a:schemeClr val="dk1"/>
                </a:solidFill>
                <a:latin typeface="Google Sans"/>
                <a:ea typeface="Google Sans"/>
                <a:cs typeface="Google Sans"/>
                <a:sym typeface="Google Sans"/>
              </a:rPr>
              <a:t>Aim:</a:t>
            </a:r>
            <a:r>
              <a:rPr lang="en-GB">
                <a:solidFill>
                  <a:schemeClr val="dk1"/>
                </a:solidFill>
                <a:latin typeface="Google Sans"/>
                <a:ea typeface="Google Sans"/>
                <a:cs typeface="Google Sans"/>
                <a:sym typeface="Google Sans"/>
              </a:rPr>
              <a:t> Provide students with an introduction to AI and generative AI, so they can start to think critically about different scenarios involving AI use.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Clr>
                <a:schemeClr val="dk1"/>
              </a:buClr>
              <a:buSzPts val="1100"/>
              <a:buFont typeface="Arial"/>
              <a:buNone/>
            </a:pPr>
            <a:r>
              <a:rPr b="1" lang="en-GB">
                <a:solidFill>
                  <a:schemeClr val="dk1"/>
                </a:solidFill>
                <a:latin typeface="Google Sans"/>
                <a:ea typeface="Google Sans"/>
                <a:cs typeface="Google Sans"/>
                <a:sym typeface="Google Sans"/>
              </a:rPr>
              <a:t>Teacher note:</a:t>
            </a:r>
            <a:endParaRPr b="1">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Each scenario is discussion-based to facilitate student engagement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For each discussion, you can decide if it should engage students in small groups, in pairs, or as a class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This part of the lesson equips students with the knowledge they need to complete the in-class activity</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 name="Google Shape;157;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Explain</a:t>
            </a:r>
            <a:endParaRPr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AI is a type of technology that identifies patterns in data to make predictions, take actions, or create content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For example, some meteorologists use AI to help them make weather predictions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By analyzing past weather patterns and running simulations, AI can predict future weather conditions </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Meteorologists can use these predictions to update a weather website or app with today’s forecast</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You might have checked a weather app this morning to help you decide if you needed to grab sunglasses or an umbrella on your way to school</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 </a:t>
            </a:r>
            <a:r>
              <a:rPr lang="en-GB">
                <a:solidFill>
                  <a:schemeClr val="dk1"/>
                </a:solidFill>
                <a:latin typeface="Google Sans"/>
                <a:ea typeface="Google Sans"/>
                <a:cs typeface="Google Sans"/>
                <a:sym typeface="Google Sans"/>
              </a:rPr>
              <a:t>Share a brief overview of what AI is and an example of how students might use it when they check a weather app.</a:t>
            </a:r>
            <a:endParaRPr>
              <a:solidFill>
                <a:schemeClr val="dk1"/>
              </a:solidFill>
              <a:latin typeface="Google Sans"/>
              <a:ea typeface="Google Sans"/>
              <a:cs typeface="Google Sans"/>
              <a:sym typeface="Google San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3" name="Google Shape;17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Explain</a:t>
            </a:r>
            <a:endParaRPr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Gemini is a generative AI platform. This means it can generate new content, like text, as well as music, audio files, and videos</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It has the ability to generate new content because developers train the AI model on a lot of data, or information</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This data provides examples that the model can identify patterns in </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Once the AI model has been trained, developers incorporate that model into an AI tool, like Gemini, for you to use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To use an AI tool, you first need to type a question, or prompt, like “What is trigonometry used for?” or “Explain the process of photosynthesis in detail”--Gemini generates a response, also called an output, based on patterns in all of the information it has access to </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Depending on the tool, this output might be text, images, podcasts, audio, or video</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a:t>
            </a:r>
            <a:endParaRPr b="1">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Provide a brief overview of what generative AI is and how it works</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b="1" lang="en-GB">
                <a:solidFill>
                  <a:schemeClr val="dk1"/>
                </a:solidFill>
                <a:latin typeface="Google Sans"/>
                <a:ea typeface="Google Sans"/>
                <a:cs typeface="Google Sans"/>
                <a:sym typeface="Google Sans"/>
              </a:rPr>
              <a:t>[Optional] Try it on Gemini</a:t>
            </a:r>
            <a:r>
              <a:rPr lang="en-GB">
                <a:solidFill>
                  <a:schemeClr val="dk1"/>
                </a:solidFill>
                <a:latin typeface="Google Sans"/>
                <a:ea typeface="Google Sans"/>
                <a:cs typeface="Google Sans"/>
                <a:sym typeface="Google Sans"/>
              </a:rPr>
              <a:t>: If your students are already using Gemini in class, they can ask Gemini a question like, “What is trigonometry used for?” or “How does Gemini work?” </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Depending on your classroom subject, you can change the example prompts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For English class, an example could be: “Explain the difference between active and passive voice.”</a:t>
            </a:r>
            <a:endParaRPr b="1">
              <a:solidFill>
                <a:schemeClr val="dk1"/>
              </a:solidFill>
              <a:latin typeface="Google Sans"/>
              <a:ea typeface="Google Sans"/>
              <a:cs typeface="Google Sans"/>
              <a:sym typeface="Google San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1" name="Google Shape;191;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Explain</a:t>
            </a:r>
            <a:endParaRPr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And as our world constantly changes, Gemini evolves too by improving pattern recognition and the ability to interpret and produce diverse types of information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This means that the response, or output, you may have gotten from Gemini today may be very different from what you would get two years from now</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The output generative AI models give you at any point in time are solely based on how they are trained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All AI models, like Gemini, lack consciousness, the ability to think independently, or have and understand emotions</a:t>
            </a:r>
            <a:endParaRPr>
              <a:solidFill>
                <a:schemeClr val="dk1"/>
              </a:solidFill>
              <a:latin typeface="Google Sans"/>
              <a:ea typeface="Google Sans"/>
              <a:cs typeface="Google Sans"/>
              <a:sym typeface="Google Sans"/>
            </a:endParaRPr>
          </a:p>
          <a:p>
            <a:pPr indent="-298450" lvl="2" marL="13716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you ask Gemini where you should go to college, or how you should spend your earnings from your summer job—Gemini can provide ideas, but the decisions are yours to make, so you don’t need to follow its advice. You also should never use Gemini for decisions relating to your personal, health or safety - you should consult an adult who you trust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a:t>
            </a:r>
            <a:endParaRPr b="1">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Emphasize how AI is not the same as human intelligence</a:t>
            </a:r>
            <a:endParaRPr>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b="1" lang="en-GB">
                <a:solidFill>
                  <a:schemeClr val="dk1"/>
                </a:solidFill>
                <a:latin typeface="Google Sans"/>
                <a:ea typeface="Google Sans"/>
                <a:cs typeface="Google Sans"/>
                <a:sym typeface="Google Sans"/>
              </a:rPr>
              <a:t>[Optional] Try it on Gemini: </a:t>
            </a:r>
            <a:r>
              <a:rPr lang="en-GB">
                <a:solidFill>
                  <a:schemeClr val="dk1"/>
                </a:solidFill>
                <a:latin typeface="Google Sans"/>
                <a:ea typeface="Google Sans"/>
                <a:cs typeface="Google Sans"/>
                <a:sym typeface="Google Sans"/>
              </a:rPr>
              <a:t>Have students ask Gemini a more personal question, like where should you go to college?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This will help show that it’s important to remember that AI can help students think about these types of questions, but students shouldn’t do exactly what it tells you</a:t>
            </a:r>
            <a:endParaRPr>
              <a:solidFill>
                <a:schemeClr val="dk1"/>
              </a:solidFill>
              <a:latin typeface="Google Sans"/>
              <a:ea typeface="Google Sans"/>
              <a:cs typeface="Google Sans"/>
              <a:sym typeface="Google San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5" name="Google Shape;21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sz="1200">
                <a:solidFill>
                  <a:schemeClr val="dk1"/>
                </a:solidFill>
                <a:latin typeface="Google Sans"/>
                <a:ea typeface="Google Sans"/>
                <a:cs typeface="Google Sans"/>
                <a:sym typeface="Google Sans"/>
              </a:rPr>
              <a:t>Key takeaways</a:t>
            </a:r>
            <a:endParaRPr sz="1200">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With this in mind, the potential of AI is vast. Have fun exploring the different ways AI tools can support you. For example:  </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you are trying to understand a complex concept, you can use Gemini to summarize it or explain it in simpler terms</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you have some great ideas for a presentation, but need some help with structuring them, Gemini can provide suggestions on how to organize them</a:t>
            </a:r>
            <a:endParaRPr>
              <a:solidFill>
                <a:schemeClr val="dk1"/>
              </a:solidFill>
              <a:latin typeface="Google Sans"/>
              <a:ea typeface="Google Sans"/>
              <a:cs typeface="Google Sans"/>
              <a:sym typeface="Google Sans"/>
            </a:endParaRPr>
          </a:p>
          <a:p>
            <a:pPr indent="-298450" lvl="1" marL="9144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It can also explain grammar and punctuation rules to help you figure out how to avoid comma splices when you write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t/>
            </a:r>
            <a:endParaRPr>
              <a:solidFill>
                <a:schemeClr val="dk1"/>
              </a:solidFill>
              <a:latin typeface="Google Sans"/>
              <a:ea typeface="Google Sans"/>
              <a:cs typeface="Google Sans"/>
              <a:sym typeface="Google Sans"/>
            </a:endParaRPr>
          </a:p>
          <a:p>
            <a:pPr indent="0" lvl="0" marL="0" rtl="0" algn="l">
              <a:lnSpc>
                <a:spcPct val="115000"/>
              </a:lnSpc>
              <a:spcBef>
                <a:spcPts val="0"/>
              </a:spcBef>
              <a:spcAft>
                <a:spcPts val="0"/>
              </a:spcAft>
              <a:buSzPts val="1100"/>
              <a:buNone/>
            </a:pPr>
            <a:r>
              <a:rPr b="1" lang="en-GB">
                <a:solidFill>
                  <a:schemeClr val="dk1"/>
                </a:solidFill>
                <a:latin typeface="Google Sans"/>
                <a:ea typeface="Google Sans"/>
                <a:cs typeface="Google Sans"/>
                <a:sym typeface="Google Sans"/>
              </a:rPr>
              <a:t>Teacher note:</a:t>
            </a:r>
            <a:endParaRPr b="1">
              <a:solidFill>
                <a:schemeClr val="dk1"/>
              </a:solidFill>
              <a:latin typeface="Google Sans"/>
              <a:ea typeface="Google Sans"/>
              <a:cs typeface="Google Sans"/>
              <a:sym typeface="Google Sans"/>
            </a:endParaRPr>
          </a:p>
          <a:p>
            <a:pPr indent="-298450" lvl="0" marL="457200" rtl="0" algn="l">
              <a:lnSpc>
                <a:spcPct val="115000"/>
              </a:lnSpc>
              <a:spcBef>
                <a:spcPts val="0"/>
              </a:spcBef>
              <a:spcAft>
                <a:spcPts val="0"/>
              </a:spcAft>
              <a:buClr>
                <a:schemeClr val="dk1"/>
              </a:buClr>
              <a:buSzPts val="1100"/>
              <a:buFont typeface="Google Sans"/>
              <a:buChar char="●"/>
            </a:pPr>
            <a:r>
              <a:rPr lang="en-GB">
                <a:solidFill>
                  <a:schemeClr val="dk1"/>
                </a:solidFill>
                <a:latin typeface="Google Sans"/>
                <a:ea typeface="Google Sans"/>
                <a:cs typeface="Google Sans"/>
                <a:sym typeface="Google Sans"/>
              </a:rPr>
              <a:t>If you are interested in diving deeper with students into how AI works and the history of AI, you can check out these additional resources:</a:t>
            </a:r>
            <a:endParaRPr>
              <a:solidFill>
                <a:schemeClr val="dk1"/>
              </a:solidFill>
              <a:latin typeface="Google Sans"/>
              <a:ea typeface="Google Sans"/>
              <a:cs typeface="Google Sans"/>
              <a:sym typeface="Google Sans"/>
            </a:endParaRPr>
          </a:p>
          <a:p>
            <a:pPr indent="-298450" lvl="1" marL="914400" marR="0" rtl="0" algn="l">
              <a:lnSpc>
                <a:spcPct val="100000"/>
              </a:lnSpc>
              <a:spcBef>
                <a:spcPts val="0"/>
              </a:spcBef>
              <a:spcAft>
                <a:spcPts val="0"/>
              </a:spcAft>
              <a:buClr>
                <a:srgbClr val="5F6368"/>
              </a:buClr>
              <a:buSzPts val="1100"/>
              <a:buFont typeface="Google Sans"/>
              <a:buChar char="○"/>
            </a:pPr>
            <a:r>
              <a:rPr lang="en-GB" u="sng">
                <a:solidFill>
                  <a:srgbClr val="1155CC"/>
                </a:solidFill>
                <a:latin typeface="Google Sans"/>
                <a:ea typeface="Google Sans"/>
                <a:cs typeface="Google Sans"/>
                <a:sym typeface="Google Sans"/>
                <a:hlinkClick r:id="rId2">
                  <a:extLst>
                    <a:ext uri="{A12FA001-AC4F-418D-AE19-62706E023703}">
                      <ahyp:hlinkClr val="tx"/>
                    </a:ext>
                  </a:extLst>
                </a:hlinkClick>
              </a:rPr>
              <a:t>Experience AI</a:t>
            </a:r>
            <a:endParaRPr>
              <a:solidFill>
                <a:srgbClr val="5F6368"/>
              </a:solidFill>
              <a:latin typeface="Roboto"/>
              <a:ea typeface="Roboto"/>
              <a:cs typeface="Roboto"/>
              <a:sym typeface="Roboto"/>
            </a:endParaRPr>
          </a:p>
          <a:p>
            <a:pPr indent="-298450" lvl="1" marL="914400" marR="0" rtl="0" algn="l">
              <a:lnSpc>
                <a:spcPct val="100000"/>
              </a:lnSpc>
              <a:spcBef>
                <a:spcPts val="0"/>
              </a:spcBef>
              <a:spcAft>
                <a:spcPts val="0"/>
              </a:spcAft>
              <a:buClr>
                <a:srgbClr val="5F6368"/>
              </a:buClr>
              <a:buSzPts val="1100"/>
              <a:buFont typeface="Google Sans"/>
              <a:buChar char="○"/>
            </a:pPr>
            <a:r>
              <a:rPr lang="en-GB" u="sng">
                <a:solidFill>
                  <a:srgbClr val="1155CC"/>
                </a:solidFill>
                <a:latin typeface="Google Sans"/>
                <a:ea typeface="Google Sans"/>
                <a:cs typeface="Google Sans"/>
                <a:sym typeface="Google Sans"/>
                <a:hlinkClick r:id="rId3">
                  <a:extLst>
                    <a:ext uri="{A12FA001-AC4F-418D-AE19-62706E023703}">
                      <ahyp:hlinkClr val="tx"/>
                    </a:ext>
                  </a:extLst>
                </a:hlinkClick>
              </a:rPr>
              <a:t>Explore a Topic: Generative AI</a:t>
            </a:r>
            <a:endParaRPr>
              <a:solidFill>
                <a:srgbClr val="5F6368"/>
              </a:solidFill>
              <a:latin typeface="Roboto"/>
              <a:ea typeface="Roboto"/>
              <a:cs typeface="Roboto"/>
              <a:sym typeface="Roboto"/>
            </a:endParaRPr>
          </a:p>
          <a:p>
            <a:pPr indent="-298450" lvl="1" marL="914400" marR="0" rtl="0" algn="l">
              <a:lnSpc>
                <a:spcPct val="100000"/>
              </a:lnSpc>
              <a:spcBef>
                <a:spcPts val="0"/>
              </a:spcBef>
              <a:spcAft>
                <a:spcPts val="0"/>
              </a:spcAft>
              <a:buClr>
                <a:srgbClr val="5F6368"/>
              </a:buClr>
              <a:buSzPts val="1100"/>
              <a:buFont typeface="Google Sans"/>
              <a:buChar char="○"/>
            </a:pPr>
            <a:r>
              <a:rPr lang="en-GB" u="sng">
                <a:solidFill>
                  <a:srgbClr val="1155CC"/>
                </a:solidFill>
                <a:latin typeface="Google Sans"/>
                <a:ea typeface="Google Sans"/>
                <a:cs typeface="Google Sans"/>
                <a:sym typeface="Google Sans"/>
                <a:hlinkClick r:id="rId4">
                  <a:extLst>
                    <a:ext uri="{A12FA001-AC4F-418D-AE19-62706E023703}">
                      <ahyp:hlinkClr val="tx"/>
                    </a:ext>
                  </a:extLst>
                </a:hlinkClick>
              </a:rPr>
              <a:t>Discover AI in Daily Life</a:t>
            </a:r>
            <a:endParaRPr b="1">
              <a:solidFill>
                <a:srgbClr val="5F6368"/>
              </a:solidFill>
              <a:latin typeface="Google Sans"/>
              <a:ea typeface="Google Sans"/>
              <a:cs typeface="Google Sans"/>
              <a:sym typeface="Google San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9" name="Shape 9"/>
        <p:cNvGrpSpPr/>
        <p:nvPr/>
      </p:nvGrpSpPr>
      <p:grpSpPr>
        <a:xfrm>
          <a:off x="0" y="0"/>
          <a:ext cx="0" cy="0"/>
          <a:chOff x="0" y="0"/>
          <a:chExt cx="0" cy="0"/>
        </a:xfrm>
      </p:grpSpPr>
      <p:sp>
        <p:nvSpPr>
          <p:cNvPr id="10" name="Google Shape;10;p41"/>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41"/>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4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50"/>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50"/>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5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5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4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4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4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43"/>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4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4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44"/>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44"/>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4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4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4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46"/>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46"/>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4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47"/>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4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4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48"/>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48"/>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48"/>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4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49"/>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4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4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4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27">
          <p15:clr>
            <a:srgbClr val="E46962"/>
          </p15:clr>
        </p15:guide>
        <p15:guide id="2" orient="horz" pos="227">
          <p15:clr>
            <a:srgbClr val="E46962"/>
          </p15:clr>
        </p15:guide>
        <p15:guide id="3" pos="5533">
          <p15:clr>
            <a:srgbClr val="E46962"/>
          </p15:clr>
        </p15:guide>
        <p15:guide id="4" orient="horz" pos="3013">
          <p15:clr>
            <a:srgbClr val="E46962"/>
          </p15:clr>
        </p15:guide>
        <p15:guide id="5" pos="2908">
          <p15:clr>
            <a:srgbClr val="E46962"/>
          </p15:clr>
        </p15:guide>
        <p15:guide id="6" pos="2852">
          <p15:clr>
            <a:srgbClr val="E46962"/>
          </p15:clr>
        </p15:guide>
        <p15:guide id="7" pos="1513">
          <p15:clr>
            <a:srgbClr val="E46962"/>
          </p15:clr>
        </p15:guide>
        <p15:guide id="8" pos="1568">
          <p15:clr>
            <a:srgbClr val="E46962"/>
          </p15:clr>
        </p15:guide>
        <p15:guide id="9" pos="4247">
          <p15:clr>
            <a:srgbClr val="E46962"/>
          </p15:clr>
        </p15:guide>
        <p15:guide id="10" pos="4191">
          <p15:clr>
            <a:srgbClr val="E46962"/>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1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9.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6.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0.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
          <p:cNvPicPr preferRelativeResize="0"/>
          <p:nvPr/>
        </p:nvPicPr>
        <p:blipFill rotWithShape="1">
          <a:blip r:embed="rId3">
            <a:alphaModFix/>
          </a:blip>
          <a:srcRect b="0" l="0" r="0" t="0"/>
          <a:stretch/>
        </p:blipFill>
        <p:spPr>
          <a:xfrm>
            <a:off x="-3" y="0"/>
            <a:ext cx="9144003" cy="3701338"/>
          </a:xfrm>
          <a:prstGeom prst="rect">
            <a:avLst/>
          </a:prstGeom>
          <a:noFill/>
          <a:ln>
            <a:noFill/>
          </a:ln>
        </p:spPr>
      </p:pic>
      <p:sp>
        <p:nvSpPr>
          <p:cNvPr id="55" name="Google Shape;55;p1"/>
          <p:cNvSpPr txBox="1"/>
          <p:nvPr/>
        </p:nvSpPr>
        <p:spPr>
          <a:xfrm>
            <a:off x="360000" y="4066600"/>
            <a:ext cx="8857200" cy="6570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400"/>
              </a:spcAft>
              <a:buClr>
                <a:srgbClr val="000000"/>
              </a:buClr>
              <a:buSzPts val="2700"/>
              <a:buFont typeface="Arial"/>
              <a:buNone/>
            </a:pPr>
            <a:r>
              <a:rPr b="0" i="0" lang="en-GB" sz="2700" u="none" cap="none" strike="noStrike">
                <a:solidFill>
                  <a:srgbClr val="202124"/>
                </a:solidFill>
                <a:latin typeface="Google Sans SemiBold"/>
                <a:ea typeface="Google Sans SemiBold"/>
                <a:cs typeface="Google Sans SemiBold"/>
                <a:sym typeface="Google Sans SemiBold"/>
              </a:rPr>
              <a:t>Tehisintellekti vastutustundliku kasutamise õpetamine</a:t>
            </a:r>
            <a:endParaRPr b="0" i="0" sz="2700" u="none" cap="none" strike="noStrike">
              <a:solidFill>
                <a:srgbClr val="202124"/>
              </a:solidFill>
              <a:latin typeface="Google Sans SemiBold"/>
              <a:ea typeface="Google Sans SemiBold"/>
              <a:cs typeface="Google Sans SemiBold"/>
              <a:sym typeface="Google Sans SemiBold"/>
            </a:endParaRPr>
          </a:p>
        </p:txBody>
      </p:sp>
      <p:sp>
        <p:nvSpPr>
          <p:cNvPr id="56" name="Google Shape;56;p1"/>
          <p:cNvSpPr txBox="1"/>
          <p:nvPr/>
        </p:nvSpPr>
        <p:spPr>
          <a:xfrm>
            <a:off x="392300" y="3227925"/>
            <a:ext cx="4436100" cy="2058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400"/>
              </a:spcAft>
              <a:buClr>
                <a:srgbClr val="000000"/>
              </a:buClr>
              <a:buSzPts val="1500"/>
              <a:buFont typeface="Arial"/>
              <a:buNone/>
            </a:pPr>
            <a:r>
              <a:rPr b="0" i="0" lang="en-GB" sz="1500" u="none" cap="none" strike="noStrike">
                <a:solidFill>
                  <a:srgbClr val="202124"/>
                </a:solidFill>
                <a:latin typeface="Google Sans Medium"/>
                <a:ea typeface="Google Sans Medium"/>
                <a:cs typeface="Google Sans Medium"/>
                <a:sym typeface="Google Sans Medium"/>
              </a:rPr>
              <a:t>Avastame tehisintellekti maailma ning õpime, kuidas kasutada </a:t>
            </a:r>
            <a:r>
              <a:rPr b="0" i="1" lang="en-GB" sz="1500" u="none" cap="none" strike="noStrike">
                <a:solidFill>
                  <a:srgbClr val="202124"/>
                </a:solidFill>
                <a:latin typeface="Google Sans Medium"/>
                <a:ea typeface="Google Sans Medium"/>
                <a:cs typeface="Google Sans Medium"/>
                <a:sym typeface="Google Sans Medium"/>
              </a:rPr>
              <a:t>Gemini-t </a:t>
            </a:r>
            <a:r>
              <a:rPr b="0" i="0" lang="en-GB" sz="1500" u="none" cap="none" strike="noStrike">
                <a:solidFill>
                  <a:srgbClr val="202124"/>
                </a:solidFill>
                <a:latin typeface="Google Sans Medium"/>
                <a:ea typeface="Google Sans Medium"/>
                <a:cs typeface="Google Sans Medium"/>
                <a:sym typeface="Google Sans Medium"/>
              </a:rPr>
              <a:t>vastutustundlikult nii koolis kui ka mujal.</a:t>
            </a:r>
            <a:endParaRPr b="0" i="0" sz="1500" u="none" cap="none" strike="noStrike">
              <a:solidFill>
                <a:srgbClr val="202124"/>
              </a:solidFill>
              <a:latin typeface="Google Sans Medium"/>
              <a:ea typeface="Google Sans Medium"/>
              <a:cs typeface="Google Sans Medium"/>
              <a:sym typeface="Google Sans Medium"/>
            </a:endParaRPr>
          </a:p>
        </p:txBody>
      </p:sp>
      <p:pic>
        <p:nvPicPr>
          <p:cNvPr id="57" name="Google Shape;57;p1"/>
          <p:cNvPicPr preferRelativeResize="0"/>
          <p:nvPr/>
        </p:nvPicPr>
        <p:blipFill rotWithShape="1">
          <a:blip r:embed="rId4">
            <a:alphaModFix/>
          </a:blip>
          <a:srcRect b="0" l="4580" r="0" t="0"/>
          <a:stretch/>
        </p:blipFill>
        <p:spPr>
          <a:xfrm>
            <a:off x="359994" y="283799"/>
            <a:ext cx="1378315" cy="251898"/>
          </a:xfrm>
          <a:prstGeom prst="rect">
            <a:avLst/>
          </a:prstGeom>
          <a:noFill/>
          <a:ln>
            <a:noFill/>
          </a:ln>
        </p:spPr>
      </p:pic>
      <p:sp>
        <p:nvSpPr>
          <p:cNvPr id="58" name="Google Shape;58;p1"/>
          <p:cNvSpPr txBox="1"/>
          <p:nvPr/>
        </p:nvSpPr>
        <p:spPr>
          <a:xfrm>
            <a:off x="360003" y="4680597"/>
            <a:ext cx="3902100" cy="2058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400"/>
              </a:spcAft>
              <a:buClr>
                <a:srgbClr val="000000"/>
              </a:buClr>
              <a:buSzPts val="1500"/>
              <a:buFont typeface="Arial"/>
              <a:buNone/>
            </a:pPr>
            <a:r>
              <a:rPr b="0" i="0" lang="en-GB" sz="1500" u="none" cap="none" strike="noStrike">
                <a:solidFill>
                  <a:srgbClr val="202124"/>
                </a:solidFill>
                <a:latin typeface="Google Sans Medium"/>
                <a:ea typeface="Google Sans Medium"/>
                <a:cs typeface="Google Sans Medium"/>
                <a:sym typeface="Google Sans Medium"/>
              </a:rPr>
              <a:t>Tunnid ja tegevused õpilastel</a:t>
            </a:r>
            <a:r>
              <a:rPr lang="en-GB" sz="1500">
                <a:solidFill>
                  <a:srgbClr val="202124"/>
                </a:solidFill>
                <a:latin typeface="Google Sans Medium"/>
                <a:ea typeface="Google Sans Medium"/>
                <a:cs typeface="Google Sans Medium"/>
                <a:sym typeface="Google Sans Medium"/>
              </a:rPr>
              <a:t>e.</a:t>
            </a:r>
            <a:endParaRPr b="0" i="0" sz="1500" u="none" cap="none" strike="noStrike">
              <a:solidFill>
                <a:srgbClr val="202124"/>
              </a:solidFill>
              <a:latin typeface="Google Sans Medium"/>
              <a:ea typeface="Google Sans Medium"/>
              <a:cs typeface="Google Sans Medium"/>
              <a:sym typeface="Google Sans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0"/>
          <p:cNvSpPr/>
          <p:nvPr/>
        </p:nvSpPr>
        <p:spPr>
          <a:xfrm>
            <a:off x="360000" y="360000"/>
            <a:ext cx="8424000" cy="4423500"/>
          </a:xfrm>
          <a:prstGeom prst="roundRect">
            <a:avLst>
              <a:gd fmla="val 5355"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10"/>
          <p:cNvSpPr txBox="1"/>
          <p:nvPr/>
        </p:nvSpPr>
        <p:spPr>
          <a:xfrm>
            <a:off x="2576175" y="920311"/>
            <a:ext cx="5303700" cy="6234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4500"/>
              <a:buFont typeface="Arial"/>
              <a:buNone/>
            </a:pPr>
            <a:r>
              <a:rPr b="0" i="0" lang="en-GB" sz="4500" u="none" cap="none" strike="noStrike">
                <a:solidFill>
                  <a:schemeClr val="lt1"/>
                </a:solidFill>
                <a:latin typeface="Google Sans Medium"/>
                <a:ea typeface="Google Sans Medium"/>
                <a:cs typeface="Google Sans Medium"/>
                <a:sym typeface="Google Sans Medium"/>
              </a:rPr>
              <a:t>Pea meeles</a:t>
            </a:r>
            <a:endParaRPr b="0" i="0" sz="4500" u="none" cap="none" strike="noStrike">
              <a:solidFill>
                <a:schemeClr val="lt1"/>
              </a:solidFill>
              <a:latin typeface="Google Sans Medium"/>
              <a:ea typeface="Google Sans Medium"/>
              <a:cs typeface="Google Sans Medium"/>
              <a:sym typeface="Google Sans Medium"/>
            </a:endParaRPr>
          </a:p>
        </p:txBody>
      </p:sp>
      <p:grpSp>
        <p:nvGrpSpPr>
          <p:cNvPr id="238" name="Google Shape;238;p10"/>
          <p:cNvGrpSpPr/>
          <p:nvPr/>
        </p:nvGrpSpPr>
        <p:grpSpPr>
          <a:xfrm>
            <a:off x="-956445" y="750445"/>
            <a:ext cx="2632797" cy="3687695"/>
            <a:chOff x="-2004237" y="8700538"/>
            <a:chExt cx="615456" cy="862034"/>
          </a:xfrm>
        </p:grpSpPr>
        <p:grpSp>
          <p:nvGrpSpPr>
            <p:cNvPr id="239" name="Google Shape;239;p10"/>
            <p:cNvGrpSpPr/>
            <p:nvPr/>
          </p:nvGrpSpPr>
          <p:grpSpPr>
            <a:xfrm>
              <a:off x="-2004237" y="8700538"/>
              <a:ext cx="615456" cy="727805"/>
              <a:chOff x="1245459" y="4833719"/>
              <a:chExt cx="568340" cy="672089"/>
            </a:xfrm>
          </p:grpSpPr>
          <p:sp>
            <p:nvSpPr>
              <p:cNvPr id="240" name="Google Shape;240;p10"/>
              <p:cNvSpPr/>
              <p:nvPr/>
            </p:nvSpPr>
            <p:spPr>
              <a:xfrm>
                <a:off x="1245459" y="4833719"/>
                <a:ext cx="568340" cy="672089"/>
              </a:xfrm>
              <a:custGeom>
                <a:rect b="b" l="l" r="r" t="t"/>
                <a:pathLst>
                  <a:path extrusionOk="0" h="1022188" w="864396">
                    <a:moveTo>
                      <a:pt x="814597" y="232306"/>
                    </a:moveTo>
                    <a:cubicBezTo>
                      <a:pt x="772809" y="152823"/>
                      <a:pt x="711816" y="91562"/>
                      <a:pt x="633227" y="50295"/>
                    </a:cubicBezTo>
                    <a:cubicBezTo>
                      <a:pt x="569679" y="16903"/>
                      <a:pt x="502135" y="0"/>
                      <a:pt x="432488" y="0"/>
                    </a:cubicBezTo>
                    <a:cubicBezTo>
                      <a:pt x="413036" y="0"/>
                      <a:pt x="393131" y="1319"/>
                      <a:pt x="373309" y="3958"/>
                    </a:cubicBezTo>
                    <a:cubicBezTo>
                      <a:pt x="286106" y="15460"/>
                      <a:pt x="208547" y="51656"/>
                      <a:pt x="142774" y="111515"/>
                    </a:cubicBezTo>
                    <a:cubicBezTo>
                      <a:pt x="95011" y="155008"/>
                      <a:pt x="58539" y="206540"/>
                      <a:pt x="34431" y="264751"/>
                    </a:cubicBezTo>
                    <a:cubicBezTo>
                      <a:pt x="5912" y="333639"/>
                      <a:pt x="-4967" y="404877"/>
                      <a:pt x="2080" y="476527"/>
                    </a:cubicBezTo>
                    <a:cubicBezTo>
                      <a:pt x="8179" y="538984"/>
                      <a:pt x="27219" y="597854"/>
                      <a:pt x="58621" y="651529"/>
                    </a:cubicBezTo>
                    <a:cubicBezTo>
                      <a:pt x="89488" y="704298"/>
                      <a:pt x="125589" y="746266"/>
                      <a:pt x="169026" y="779865"/>
                    </a:cubicBezTo>
                    <a:cubicBezTo>
                      <a:pt x="186170" y="793139"/>
                      <a:pt x="203973" y="804105"/>
                      <a:pt x="221199" y="814700"/>
                    </a:cubicBezTo>
                    <a:cubicBezTo>
                      <a:pt x="225567" y="817421"/>
                      <a:pt x="229977" y="820101"/>
                      <a:pt x="234304" y="822822"/>
                    </a:cubicBezTo>
                    <a:cubicBezTo>
                      <a:pt x="234057" y="862275"/>
                      <a:pt x="234098" y="901769"/>
                      <a:pt x="234139" y="941222"/>
                    </a:cubicBezTo>
                    <a:lnTo>
                      <a:pt x="234139" y="972883"/>
                    </a:lnTo>
                    <a:cubicBezTo>
                      <a:pt x="234222" y="1004627"/>
                      <a:pt x="251777" y="1022106"/>
                      <a:pt x="283551" y="1022189"/>
                    </a:cubicBezTo>
                    <a:lnTo>
                      <a:pt x="574254" y="1022189"/>
                    </a:lnTo>
                    <a:cubicBezTo>
                      <a:pt x="608006" y="1022189"/>
                      <a:pt x="625149" y="1004956"/>
                      <a:pt x="625191" y="970987"/>
                    </a:cubicBezTo>
                    <a:lnTo>
                      <a:pt x="625191" y="931534"/>
                    </a:lnTo>
                    <a:cubicBezTo>
                      <a:pt x="625232" y="895255"/>
                      <a:pt x="625273" y="858935"/>
                      <a:pt x="625067" y="822657"/>
                    </a:cubicBezTo>
                    <a:cubicBezTo>
                      <a:pt x="626839" y="821544"/>
                      <a:pt x="628446" y="820431"/>
                      <a:pt x="629971" y="819400"/>
                    </a:cubicBezTo>
                    <a:cubicBezTo>
                      <a:pt x="631702" y="818204"/>
                      <a:pt x="633433" y="817009"/>
                      <a:pt x="635246" y="815937"/>
                    </a:cubicBezTo>
                    <a:cubicBezTo>
                      <a:pt x="667432" y="796561"/>
                      <a:pt x="704604" y="772362"/>
                      <a:pt x="736419" y="740082"/>
                    </a:cubicBezTo>
                    <a:cubicBezTo>
                      <a:pt x="765432" y="710647"/>
                      <a:pt x="789705" y="678738"/>
                      <a:pt x="808539" y="645222"/>
                    </a:cubicBezTo>
                    <a:cubicBezTo>
                      <a:pt x="856055" y="560751"/>
                      <a:pt x="873363" y="468941"/>
                      <a:pt x="860052" y="372391"/>
                    </a:cubicBezTo>
                    <a:cubicBezTo>
                      <a:pt x="853376" y="324116"/>
                      <a:pt x="838087" y="276954"/>
                      <a:pt x="814597" y="232306"/>
                    </a:cubicBezTo>
                    <a:close/>
                  </a:path>
                </a:pathLst>
              </a:custGeom>
              <a:gradFill>
                <a:gsLst>
                  <a:gs pos="0">
                    <a:srgbClr val="E8F0FE"/>
                  </a:gs>
                  <a:gs pos="100000">
                    <a:srgbClr val="FFFFFF"/>
                  </a:gs>
                </a:gsLst>
                <a:lin ang="16198662" scaled="0"/>
              </a:gra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241" name="Google Shape;241;p10"/>
              <p:cNvSpPr/>
              <p:nvPr/>
            </p:nvSpPr>
            <p:spPr>
              <a:xfrm>
                <a:off x="1351350" y="4945675"/>
                <a:ext cx="357859" cy="357985"/>
              </a:xfrm>
              <a:custGeom>
                <a:rect b="b" l="l" r="r" t="t"/>
                <a:pathLst>
                  <a:path extrusionOk="0" h="401104" w="400962">
                    <a:moveTo>
                      <a:pt x="225682" y="14934"/>
                    </a:moveTo>
                    <a:lnTo>
                      <a:pt x="278350" y="111237"/>
                    </a:lnTo>
                    <a:cubicBezTo>
                      <a:pt x="280987" y="116060"/>
                      <a:pt x="284943" y="120018"/>
                      <a:pt x="289765" y="122656"/>
                    </a:cubicBezTo>
                    <a:lnTo>
                      <a:pt x="386034" y="175343"/>
                    </a:lnTo>
                    <a:cubicBezTo>
                      <a:pt x="405939" y="186226"/>
                      <a:pt x="405939" y="214837"/>
                      <a:pt x="386034" y="225762"/>
                    </a:cubicBezTo>
                    <a:lnTo>
                      <a:pt x="289765" y="278448"/>
                    </a:lnTo>
                    <a:cubicBezTo>
                      <a:pt x="284943" y="281086"/>
                      <a:pt x="280987" y="285044"/>
                      <a:pt x="278350" y="289867"/>
                    </a:cubicBezTo>
                    <a:lnTo>
                      <a:pt x="225682" y="386171"/>
                    </a:lnTo>
                    <a:cubicBezTo>
                      <a:pt x="214802" y="406082"/>
                      <a:pt x="186202" y="406082"/>
                      <a:pt x="175281" y="386171"/>
                    </a:cubicBezTo>
                    <a:lnTo>
                      <a:pt x="122613" y="289867"/>
                    </a:lnTo>
                    <a:cubicBezTo>
                      <a:pt x="119976" y="285044"/>
                      <a:pt x="116019" y="281086"/>
                      <a:pt x="111198" y="278448"/>
                    </a:cubicBezTo>
                    <a:lnTo>
                      <a:pt x="14929" y="225762"/>
                    </a:lnTo>
                    <a:cubicBezTo>
                      <a:pt x="-4976" y="214878"/>
                      <a:pt x="-4976" y="186268"/>
                      <a:pt x="14929" y="175343"/>
                    </a:cubicBezTo>
                    <a:lnTo>
                      <a:pt x="111198" y="122656"/>
                    </a:lnTo>
                    <a:cubicBezTo>
                      <a:pt x="116019" y="120018"/>
                      <a:pt x="119976" y="116060"/>
                      <a:pt x="122613" y="111237"/>
                    </a:cubicBezTo>
                    <a:lnTo>
                      <a:pt x="175281" y="14934"/>
                    </a:lnTo>
                    <a:cubicBezTo>
                      <a:pt x="186161" y="-4978"/>
                      <a:pt x="214761" y="-4978"/>
                      <a:pt x="225682" y="14934"/>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
          <p:nvSpPr>
            <p:cNvPr id="242" name="Google Shape;242;p10"/>
            <p:cNvSpPr/>
            <p:nvPr/>
          </p:nvSpPr>
          <p:spPr>
            <a:xfrm>
              <a:off x="-1834444" y="9490402"/>
              <a:ext cx="272524" cy="72170"/>
            </a:xfrm>
            <a:custGeom>
              <a:rect b="b" l="l" r="r" t="t"/>
              <a:pathLst>
                <a:path extrusionOk="0" h="101291" w="386559">
                  <a:moveTo>
                    <a:pt x="0" y="0"/>
                  </a:moveTo>
                  <a:lnTo>
                    <a:pt x="386559" y="0"/>
                  </a:lnTo>
                  <a:cubicBezTo>
                    <a:pt x="386559" y="55902"/>
                    <a:pt x="341186" y="101291"/>
                    <a:pt x="285304" y="101291"/>
                  </a:cubicBezTo>
                  <a:lnTo>
                    <a:pt x="101297" y="101291"/>
                  </a:lnTo>
                  <a:cubicBezTo>
                    <a:pt x="45415" y="101291"/>
                    <a:pt x="41" y="55902"/>
                    <a:pt x="41" y="0"/>
                  </a:cubicBezTo>
                  <a:lnTo>
                    <a:pt x="41" y="0"/>
                  </a:lnTo>
                  <a:close/>
                </a:path>
              </a:pathLst>
            </a:custGeom>
            <a:solidFill>
              <a:srgbClr val="E8F0FE"/>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
        <p:nvSpPr>
          <p:cNvPr id="243" name="Google Shape;243;p10"/>
          <p:cNvSpPr/>
          <p:nvPr/>
        </p:nvSpPr>
        <p:spPr>
          <a:xfrm>
            <a:off x="0" y="508000"/>
            <a:ext cx="360000" cy="4275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10"/>
          <p:cNvSpPr/>
          <p:nvPr/>
        </p:nvSpPr>
        <p:spPr>
          <a:xfrm>
            <a:off x="-1016000" y="508000"/>
            <a:ext cx="1016100" cy="4275600"/>
          </a:xfrm>
          <a:prstGeom prst="rect">
            <a:avLst/>
          </a:prstGeom>
          <a:solidFill>
            <a:srgbClr val="F9FBF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10"/>
          <p:cNvSpPr txBox="1"/>
          <p:nvPr/>
        </p:nvSpPr>
        <p:spPr>
          <a:xfrm>
            <a:off x="2564775" y="1927650"/>
            <a:ext cx="5080200" cy="9876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500"/>
              <a:buFont typeface="Arial"/>
              <a:buNone/>
            </a:pPr>
            <a:r>
              <a:rPr b="0" i="0" lang="en-GB" sz="2500" u="none" cap="none" strike="noStrike">
                <a:solidFill>
                  <a:schemeClr val="lt1"/>
                </a:solidFill>
                <a:latin typeface="Google Sans SemiBold"/>
                <a:ea typeface="Google Sans SemiBold"/>
                <a:cs typeface="Google Sans SemiBold"/>
                <a:sym typeface="Google Sans SemiBold"/>
              </a:rPr>
              <a:t>      Tehisintellekt on tehnoloogia, mitte inimene.</a:t>
            </a:r>
            <a:br>
              <a:rPr b="0" i="0" lang="en-GB" sz="2500" u="none" cap="none" strike="noStrike">
                <a:solidFill>
                  <a:schemeClr val="lt1"/>
                </a:solidFill>
                <a:latin typeface="Google Sans SemiBold"/>
                <a:ea typeface="Google Sans SemiBold"/>
                <a:cs typeface="Google Sans SemiBold"/>
                <a:sym typeface="Google Sans SemiBold"/>
              </a:rPr>
            </a:br>
            <a:r>
              <a:rPr b="0" i="0" lang="en-GB" sz="1400" u="none" cap="none" strike="noStrike">
                <a:solidFill>
                  <a:schemeClr val="lt1"/>
                </a:solidFill>
                <a:latin typeface="Google Sans"/>
                <a:ea typeface="Google Sans"/>
                <a:cs typeface="Google Sans"/>
                <a:sym typeface="Google Sans"/>
              </a:rPr>
              <a:t>Kuigi selle võimalused on põnevad, ei ole see sama mis inimintellekt. See ei suuda iseseisvalt mõelda ega tunda emotsioone – see on lihtsalt väga osav mustrite tuvastamises (seda protsessi nimetatakse treenimiseks). Kuna tehisintellekt ei ole inimene, ei saa ega tohi see sinu eest otsuseid teha ega asendada sinu elus olulisi inimesi.</a:t>
            </a:r>
            <a:endParaRPr b="0" i="0" sz="1400" u="none" cap="none" strike="noStrike">
              <a:solidFill>
                <a:schemeClr val="lt1"/>
              </a:solidFill>
              <a:latin typeface="Google Sans"/>
              <a:ea typeface="Google Sans"/>
              <a:cs typeface="Google Sans"/>
              <a:sym typeface="Google Sans"/>
            </a:endParaRPr>
          </a:p>
          <a:p>
            <a:pPr indent="0" lvl="0" marL="0" marR="0" rtl="0" algn="l">
              <a:lnSpc>
                <a:spcPct val="125000"/>
              </a:lnSpc>
              <a:spcBef>
                <a:spcPts val="2000"/>
              </a:spcBef>
              <a:spcAft>
                <a:spcPts val="2000"/>
              </a:spcAft>
              <a:buClr>
                <a:srgbClr val="000000"/>
              </a:buClr>
              <a:buSzPts val="2200"/>
              <a:buFont typeface="Arial"/>
              <a:buNone/>
            </a:pPr>
            <a:r>
              <a:t/>
            </a:r>
            <a:endParaRPr b="0" i="0" sz="2200" u="none" cap="none" strike="noStrike">
              <a:solidFill>
                <a:schemeClr val="lt1"/>
              </a:solidFill>
              <a:latin typeface="Google Sans SemiBold"/>
              <a:ea typeface="Google Sans SemiBold"/>
              <a:cs typeface="Google Sans SemiBold"/>
              <a:sym typeface="Google Sans SemiBold"/>
            </a:endParaRPr>
          </a:p>
        </p:txBody>
      </p:sp>
      <p:sp>
        <p:nvSpPr>
          <p:cNvPr id="246" name="Google Shape;246;p10"/>
          <p:cNvSpPr/>
          <p:nvPr/>
        </p:nvSpPr>
        <p:spPr>
          <a:xfrm>
            <a:off x="2576171" y="1948702"/>
            <a:ext cx="327000" cy="327000"/>
          </a:xfrm>
          <a:prstGeom prst="ellipse">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10"/>
          <p:cNvSpPr/>
          <p:nvPr/>
        </p:nvSpPr>
        <p:spPr>
          <a:xfrm>
            <a:off x="2670216" y="2012968"/>
            <a:ext cx="138899" cy="198447"/>
          </a:xfrm>
          <a:custGeom>
            <a:rect b="b" l="l" r="r" t="t"/>
            <a:pathLst>
              <a:path extrusionOk="0" h="11908" w="8336">
                <a:moveTo>
                  <a:pt x="4430" y="1143"/>
                </a:moveTo>
                <a:lnTo>
                  <a:pt x="5001" y="1263"/>
                </a:lnTo>
                <a:lnTo>
                  <a:pt x="5525" y="1477"/>
                </a:lnTo>
                <a:lnTo>
                  <a:pt x="6025" y="1810"/>
                </a:lnTo>
                <a:lnTo>
                  <a:pt x="6239" y="2025"/>
                </a:lnTo>
                <a:lnTo>
                  <a:pt x="6454" y="2239"/>
                </a:lnTo>
                <a:lnTo>
                  <a:pt x="6787" y="2739"/>
                </a:lnTo>
                <a:lnTo>
                  <a:pt x="7002" y="3263"/>
                </a:lnTo>
                <a:lnTo>
                  <a:pt x="7121" y="3834"/>
                </a:lnTo>
                <a:lnTo>
                  <a:pt x="7144" y="4144"/>
                </a:lnTo>
                <a:lnTo>
                  <a:pt x="7121" y="4525"/>
                </a:lnTo>
                <a:lnTo>
                  <a:pt x="6954" y="5216"/>
                </a:lnTo>
                <a:lnTo>
                  <a:pt x="6644" y="5835"/>
                </a:lnTo>
                <a:lnTo>
                  <a:pt x="6168" y="6359"/>
                </a:lnTo>
                <a:lnTo>
                  <a:pt x="5858" y="6573"/>
                </a:lnTo>
                <a:lnTo>
                  <a:pt x="5311" y="6978"/>
                </a:lnTo>
                <a:lnTo>
                  <a:pt x="5311" y="8312"/>
                </a:lnTo>
                <a:lnTo>
                  <a:pt x="2905" y="8312"/>
                </a:lnTo>
                <a:lnTo>
                  <a:pt x="2905" y="6930"/>
                </a:lnTo>
                <a:lnTo>
                  <a:pt x="2405" y="6573"/>
                </a:lnTo>
                <a:lnTo>
                  <a:pt x="2096" y="6359"/>
                </a:lnTo>
                <a:lnTo>
                  <a:pt x="1619" y="5811"/>
                </a:lnTo>
                <a:lnTo>
                  <a:pt x="1286" y="5192"/>
                </a:lnTo>
                <a:lnTo>
                  <a:pt x="1143" y="4501"/>
                </a:lnTo>
                <a:lnTo>
                  <a:pt x="1119" y="4144"/>
                </a:lnTo>
                <a:lnTo>
                  <a:pt x="1119" y="3834"/>
                </a:lnTo>
                <a:lnTo>
                  <a:pt x="1238" y="3263"/>
                </a:lnTo>
                <a:lnTo>
                  <a:pt x="1453" y="2739"/>
                </a:lnTo>
                <a:lnTo>
                  <a:pt x="1810" y="2239"/>
                </a:lnTo>
                <a:lnTo>
                  <a:pt x="2024" y="2025"/>
                </a:lnTo>
                <a:lnTo>
                  <a:pt x="2239" y="1810"/>
                </a:lnTo>
                <a:lnTo>
                  <a:pt x="2715" y="1477"/>
                </a:lnTo>
                <a:lnTo>
                  <a:pt x="3239" y="1263"/>
                </a:lnTo>
                <a:lnTo>
                  <a:pt x="3810" y="1143"/>
                </a:lnTo>
                <a:close/>
                <a:moveTo>
                  <a:pt x="4168" y="0"/>
                </a:moveTo>
                <a:lnTo>
                  <a:pt x="3715" y="24"/>
                </a:lnTo>
                <a:lnTo>
                  <a:pt x="2929" y="167"/>
                </a:lnTo>
                <a:lnTo>
                  <a:pt x="2191" y="477"/>
                </a:lnTo>
                <a:lnTo>
                  <a:pt x="1524" y="929"/>
                </a:lnTo>
                <a:lnTo>
                  <a:pt x="1215" y="1215"/>
                </a:lnTo>
                <a:lnTo>
                  <a:pt x="929" y="1525"/>
                </a:lnTo>
                <a:lnTo>
                  <a:pt x="453" y="2191"/>
                </a:lnTo>
                <a:lnTo>
                  <a:pt x="167" y="2930"/>
                </a:lnTo>
                <a:lnTo>
                  <a:pt x="0" y="3739"/>
                </a:lnTo>
                <a:lnTo>
                  <a:pt x="0" y="4168"/>
                </a:lnTo>
                <a:lnTo>
                  <a:pt x="0" y="4692"/>
                </a:lnTo>
                <a:lnTo>
                  <a:pt x="238" y="5644"/>
                </a:lnTo>
                <a:lnTo>
                  <a:pt x="667" y="6502"/>
                </a:lnTo>
                <a:lnTo>
                  <a:pt x="1357" y="7240"/>
                </a:lnTo>
                <a:lnTo>
                  <a:pt x="1786" y="7573"/>
                </a:lnTo>
                <a:lnTo>
                  <a:pt x="1786" y="8931"/>
                </a:lnTo>
                <a:lnTo>
                  <a:pt x="1810" y="9169"/>
                </a:lnTo>
                <a:lnTo>
                  <a:pt x="1953" y="9359"/>
                </a:lnTo>
                <a:lnTo>
                  <a:pt x="2120" y="9502"/>
                </a:lnTo>
                <a:lnTo>
                  <a:pt x="2382" y="9526"/>
                </a:lnTo>
                <a:lnTo>
                  <a:pt x="5954" y="9526"/>
                </a:lnTo>
                <a:lnTo>
                  <a:pt x="6168" y="9502"/>
                </a:lnTo>
                <a:lnTo>
                  <a:pt x="6359" y="9359"/>
                </a:lnTo>
                <a:lnTo>
                  <a:pt x="6501" y="9169"/>
                </a:lnTo>
                <a:lnTo>
                  <a:pt x="6549" y="8931"/>
                </a:lnTo>
                <a:lnTo>
                  <a:pt x="6549" y="7573"/>
                </a:lnTo>
                <a:lnTo>
                  <a:pt x="6954" y="7240"/>
                </a:lnTo>
                <a:lnTo>
                  <a:pt x="7645" y="6526"/>
                </a:lnTo>
                <a:lnTo>
                  <a:pt x="8073" y="5668"/>
                </a:lnTo>
                <a:lnTo>
                  <a:pt x="8311" y="4716"/>
                </a:lnTo>
                <a:lnTo>
                  <a:pt x="8335" y="4168"/>
                </a:lnTo>
                <a:lnTo>
                  <a:pt x="8311" y="3739"/>
                </a:lnTo>
                <a:lnTo>
                  <a:pt x="8145" y="2930"/>
                </a:lnTo>
                <a:lnTo>
                  <a:pt x="7859" y="2191"/>
                </a:lnTo>
                <a:lnTo>
                  <a:pt x="7383" y="1525"/>
                </a:lnTo>
                <a:lnTo>
                  <a:pt x="7097" y="1215"/>
                </a:lnTo>
                <a:lnTo>
                  <a:pt x="6787" y="929"/>
                </a:lnTo>
                <a:lnTo>
                  <a:pt x="6120" y="477"/>
                </a:lnTo>
                <a:lnTo>
                  <a:pt x="5382" y="167"/>
                </a:lnTo>
                <a:lnTo>
                  <a:pt x="4596" y="24"/>
                </a:lnTo>
                <a:lnTo>
                  <a:pt x="4168" y="0"/>
                </a:lnTo>
                <a:close/>
                <a:moveTo>
                  <a:pt x="2382" y="10717"/>
                </a:moveTo>
                <a:lnTo>
                  <a:pt x="2382" y="11312"/>
                </a:lnTo>
                <a:lnTo>
                  <a:pt x="2382" y="11550"/>
                </a:lnTo>
                <a:lnTo>
                  <a:pt x="2524" y="11741"/>
                </a:lnTo>
                <a:lnTo>
                  <a:pt x="2691" y="11884"/>
                </a:lnTo>
                <a:lnTo>
                  <a:pt x="2929" y="11908"/>
                </a:lnTo>
                <a:lnTo>
                  <a:pt x="5358" y="11908"/>
                </a:lnTo>
                <a:lnTo>
                  <a:pt x="5596" y="11884"/>
                </a:lnTo>
                <a:lnTo>
                  <a:pt x="5763" y="11741"/>
                </a:lnTo>
                <a:lnTo>
                  <a:pt x="5906" y="11550"/>
                </a:lnTo>
                <a:lnTo>
                  <a:pt x="5954" y="11312"/>
                </a:lnTo>
                <a:lnTo>
                  <a:pt x="5954" y="10717"/>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4EB2"/>
        </a:solidFill>
      </p:bgPr>
    </p:bg>
    <p:spTree>
      <p:nvGrpSpPr>
        <p:cNvPr id="251" name="Shape 251"/>
        <p:cNvGrpSpPr/>
        <p:nvPr/>
      </p:nvGrpSpPr>
      <p:grpSpPr>
        <a:xfrm>
          <a:off x="0" y="0"/>
          <a:ext cx="0" cy="0"/>
          <a:chOff x="0" y="0"/>
          <a:chExt cx="0" cy="0"/>
        </a:xfrm>
      </p:grpSpPr>
      <p:sp>
        <p:nvSpPr>
          <p:cNvPr id="252" name="Google Shape;252;p11"/>
          <p:cNvSpPr/>
          <p:nvPr/>
        </p:nvSpPr>
        <p:spPr>
          <a:xfrm>
            <a:off x="360000" y="360000"/>
            <a:ext cx="8424000" cy="4423500"/>
          </a:xfrm>
          <a:prstGeom prst="roundRect">
            <a:avLst>
              <a:gd fmla="val 535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11"/>
          <p:cNvSpPr txBox="1"/>
          <p:nvPr/>
        </p:nvSpPr>
        <p:spPr>
          <a:xfrm>
            <a:off x="1128000" y="1825275"/>
            <a:ext cx="6888000" cy="9465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5500"/>
              <a:buFont typeface="Arial"/>
              <a:buNone/>
            </a:pPr>
            <a:r>
              <a:rPr b="0" i="0" lang="en-GB" sz="5500" u="none" cap="none" strike="noStrike">
                <a:solidFill>
                  <a:srgbClr val="004EB2"/>
                </a:solidFill>
                <a:latin typeface="Google Sans Medium"/>
                <a:ea typeface="Google Sans Medium"/>
                <a:cs typeface="Google Sans Medium"/>
                <a:sym typeface="Google Sans Medium"/>
              </a:rPr>
              <a:t>Täpsus ja kallutatus</a:t>
            </a:r>
            <a:endParaRPr b="0" i="0" sz="5500" u="none" cap="none" strike="noStrike">
              <a:solidFill>
                <a:srgbClr val="004EB2"/>
              </a:solidFill>
              <a:latin typeface="Google Sans Medium"/>
              <a:ea typeface="Google Sans Medium"/>
              <a:cs typeface="Google Sans Medium"/>
              <a:sym typeface="Google Sans Medium"/>
            </a:endParaRPr>
          </a:p>
        </p:txBody>
      </p:sp>
      <p:sp>
        <p:nvSpPr>
          <p:cNvPr id="254" name="Google Shape;254;p11"/>
          <p:cNvSpPr/>
          <p:nvPr/>
        </p:nvSpPr>
        <p:spPr>
          <a:xfrm>
            <a:off x="2314733" y="3238700"/>
            <a:ext cx="4548000" cy="572700"/>
          </a:xfrm>
          <a:prstGeom prst="roundRect">
            <a:avLst>
              <a:gd fmla="val 16911" name="adj"/>
            </a:avLst>
          </a:prstGeom>
          <a:gradFill>
            <a:gsLst>
              <a:gs pos="0">
                <a:srgbClr val="D2E3FC"/>
              </a:gs>
              <a:gs pos="100000">
                <a:srgbClr val="E8F0FE"/>
              </a:gs>
            </a:gsLst>
            <a:lin ang="18900044"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11"/>
          <p:cNvSpPr txBox="1"/>
          <p:nvPr/>
        </p:nvSpPr>
        <p:spPr>
          <a:xfrm>
            <a:off x="2647122" y="3387501"/>
            <a:ext cx="4393200" cy="1965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400"/>
              </a:spcAft>
              <a:buClr>
                <a:srgbClr val="000000"/>
              </a:buClr>
              <a:buSzPts val="1700"/>
              <a:buFont typeface="Arial"/>
              <a:buNone/>
            </a:pPr>
            <a:r>
              <a:rPr b="0" i="0" lang="en-GB" sz="1700" u="none" cap="none" strike="noStrike">
                <a:solidFill>
                  <a:srgbClr val="202124"/>
                </a:solidFill>
                <a:latin typeface="Google Sans Medium"/>
                <a:ea typeface="Google Sans Medium"/>
                <a:cs typeface="Google Sans Medium"/>
                <a:sym typeface="Google Sans Medium"/>
              </a:rPr>
              <a:t>Nipp: Hinda vastuseid alati kriitiliselt.</a:t>
            </a:r>
            <a:endParaRPr b="0" i="0" sz="1700" u="none" cap="none" strike="noStrike">
              <a:solidFill>
                <a:srgbClr val="202124"/>
              </a:solidFill>
              <a:latin typeface="Google Sans Medium"/>
              <a:ea typeface="Google Sans Medium"/>
              <a:cs typeface="Google Sans Medium"/>
              <a:sym typeface="Google Sans Medium"/>
            </a:endParaRPr>
          </a:p>
        </p:txBody>
      </p:sp>
      <p:sp>
        <p:nvSpPr>
          <p:cNvPr id="256" name="Google Shape;256;p11"/>
          <p:cNvSpPr/>
          <p:nvPr/>
        </p:nvSpPr>
        <p:spPr>
          <a:xfrm>
            <a:off x="2146178" y="3341651"/>
            <a:ext cx="368400" cy="368400"/>
          </a:xfrm>
          <a:prstGeom prst="ellipse">
            <a:avLst/>
          </a:prstGeom>
          <a:solidFill>
            <a:schemeClr val="lt1"/>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11"/>
          <p:cNvSpPr/>
          <p:nvPr/>
        </p:nvSpPr>
        <p:spPr>
          <a:xfrm>
            <a:off x="2106725" y="3920975"/>
            <a:ext cx="5556300" cy="572700"/>
          </a:xfrm>
          <a:prstGeom prst="roundRect">
            <a:avLst>
              <a:gd fmla="val 16911" name="adj"/>
            </a:avLst>
          </a:prstGeom>
          <a:gradFill>
            <a:gsLst>
              <a:gs pos="0">
                <a:srgbClr val="D2E3FC"/>
              </a:gs>
              <a:gs pos="100000">
                <a:srgbClr val="E8F0FE"/>
              </a:gs>
            </a:gsLst>
            <a:lin ang="18900044"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11"/>
          <p:cNvSpPr txBox="1"/>
          <p:nvPr/>
        </p:nvSpPr>
        <p:spPr>
          <a:xfrm>
            <a:off x="2439120" y="4069776"/>
            <a:ext cx="5223900" cy="1965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400"/>
              </a:spcAft>
              <a:buClr>
                <a:srgbClr val="000000"/>
              </a:buClr>
              <a:buSzPts val="1600"/>
              <a:buFont typeface="Arial"/>
              <a:buNone/>
            </a:pPr>
            <a:r>
              <a:rPr b="0" i="0" lang="en-GB" sz="1600" u="none" cap="none" strike="noStrike">
                <a:solidFill>
                  <a:srgbClr val="202124"/>
                </a:solidFill>
                <a:latin typeface="Google Sans Medium"/>
                <a:ea typeface="Google Sans Medium"/>
                <a:cs typeface="Google Sans Medium"/>
                <a:sym typeface="Google Sans Medium"/>
              </a:rPr>
              <a:t>Nipp: Kui miski tundub kahtlane, uuri asja lähemalt.</a:t>
            </a:r>
            <a:endParaRPr b="0" i="0" sz="1600" u="none" cap="none" strike="noStrike">
              <a:solidFill>
                <a:srgbClr val="202124"/>
              </a:solidFill>
              <a:latin typeface="Google Sans Medium"/>
              <a:ea typeface="Google Sans Medium"/>
              <a:cs typeface="Google Sans Medium"/>
              <a:sym typeface="Google Sans Medium"/>
            </a:endParaRPr>
          </a:p>
        </p:txBody>
      </p:sp>
      <p:sp>
        <p:nvSpPr>
          <p:cNvPr id="259" name="Google Shape;259;p11"/>
          <p:cNvSpPr/>
          <p:nvPr/>
        </p:nvSpPr>
        <p:spPr>
          <a:xfrm>
            <a:off x="1938178" y="4023928"/>
            <a:ext cx="368400" cy="368400"/>
          </a:xfrm>
          <a:prstGeom prst="ellipse">
            <a:avLst/>
          </a:prstGeom>
          <a:solidFill>
            <a:schemeClr val="lt1"/>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11"/>
          <p:cNvSpPr/>
          <p:nvPr/>
        </p:nvSpPr>
        <p:spPr>
          <a:xfrm>
            <a:off x="2023643" y="4109076"/>
            <a:ext cx="197464" cy="196500"/>
          </a:xfrm>
          <a:custGeom>
            <a:rect b="b" l="l" r="r" t="t"/>
            <a:pathLst>
              <a:path extrusionOk="0" h="913" w="916">
                <a:moveTo>
                  <a:pt x="652" y="573"/>
                </a:moveTo>
                <a:lnTo>
                  <a:pt x="610" y="573"/>
                </a:lnTo>
                <a:lnTo>
                  <a:pt x="596" y="559"/>
                </a:lnTo>
                <a:cubicBezTo>
                  <a:pt x="646" y="500"/>
                  <a:pt x="677" y="421"/>
                  <a:pt x="677" y="339"/>
                </a:cubicBezTo>
                <a:cubicBezTo>
                  <a:pt x="677" y="150"/>
                  <a:pt x="525" y="0"/>
                  <a:pt x="339" y="0"/>
                </a:cubicBezTo>
                <a:cubicBezTo>
                  <a:pt x="153" y="0"/>
                  <a:pt x="0" y="153"/>
                  <a:pt x="0" y="339"/>
                </a:cubicBezTo>
                <a:cubicBezTo>
                  <a:pt x="0" y="528"/>
                  <a:pt x="153" y="678"/>
                  <a:pt x="339" y="678"/>
                </a:cubicBezTo>
                <a:cubicBezTo>
                  <a:pt x="423" y="678"/>
                  <a:pt x="500" y="646"/>
                  <a:pt x="559" y="596"/>
                </a:cubicBezTo>
                <a:lnTo>
                  <a:pt x="573" y="610"/>
                </a:lnTo>
                <a:lnTo>
                  <a:pt x="573" y="652"/>
                </a:lnTo>
                <a:lnTo>
                  <a:pt x="836" y="912"/>
                </a:lnTo>
                <a:lnTo>
                  <a:pt x="915" y="833"/>
                </a:lnTo>
                <a:lnTo>
                  <a:pt x="652" y="573"/>
                </a:lnTo>
                <a:close/>
                <a:moveTo>
                  <a:pt x="339" y="573"/>
                </a:moveTo>
                <a:cubicBezTo>
                  <a:pt x="209" y="573"/>
                  <a:pt x="105" y="469"/>
                  <a:pt x="105" y="339"/>
                </a:cubicBezTo>
                <a:cubicBezTo>
                  <a:pt x="105" y="209"/>
                  <a:pt x="209" y="105"/>
                  <a:pt x="339" y="105"/>
                </a:cubicBezTo>
                <a:cubicBezTo>
                  <a:pt x="469" y="105"/>
                  <a:pt x="573" y="209"/>
                  <a:pt x="573" y="339"/>
                </a:cubicBezTo>
                <a:cubicBezTo>
                  <a:pt x="576" y="469"/>
                  <a:pt x="469" y="573"/>
                  <a:pt x="339" y="573"/>
                </a:cubicBezTo>
                <a:close/>
              </a:path>
            </a:pathLst>
          </a:custGeom>
          <a:solidFill>
            <a:srgbClr val="004EB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800" u="none" cap="none" strike="noStrike">
              <a:solidFill>
                <a:srgbClr val="000000"/>
              </a:solidFill>
              <a:latin typeface="Calibri"/>
              <a:ea typeface="Calibri"/>
              <a:cs typeface="Calibri"/>
              <a:sym typeface="Calibri"/>
            </a:endParaRPr>
          </a:p>
        </p:txBody>
      </p:sp>
      <p:sp>
        <p:nvSpPr>
          <p:cNvPr id="261" name="Google Shape;261;p11"/>
          <p:cNvSpPr/>
          <p:nvPr/>
        </p:nvSpPr>
        <p:spPr>
          <a:xfrm>
            <a:off x="2218192" y="3448562"/>
            <a:ext cx="224386" cy="152966"/>
          </a:xfrm>
          <a:custGeom>
            <a:rect b="b" l="l" r="r" t="t"/>
            <a:pathLst>
              <a:path extrusionOk="0" h="8931" w="13099">
                <a:moveTo>
                  <a:pt x="6550" y="2692"/>
                </a:moveTo>
                <a:lnTo>
                  <a:pt x="6193" y="2715"/>
                </a:lnTo>
                <a:lnTo>
                  <a:pt x="5573" y="2977"/>
                </a:lnTo>
                <a:lnTo>
                  <a:pt x="5288" y="3239"/>
                </a:lnTo>
                <a:lnTo>
                  <a:pt x="5049" y="3501"/>
                </a:lnTo>
                <a:lnTo>
                  <a:pt x="4764" y="4120"/>
                </a:lnTo>
                <a:lnTo>
                  <a:pt x="4764" y="4478"/>
                </a:lnTo>
                <a:lnTo>
                  <a:pt x="4764" y="4835"/>
                </a:lnTo>
                <a:lnTo>
                  <a:pt x="5049" y="5454"/>
                </a:lnTo>
                <a:lnTo>
                  <a:pt x="5288" y="5740"/>
                </a:lnTo>
                <a:lnTo>
                  <a:pt x="5573" y="5978"/>
                </a:lnTo>
                <a:lnTo>
                  <a:pt x="6193" y="6240"/>
                </a:lnTo>
                <a:lnTo>
                  <a:pt x="6550" y="6264"/>
                </a:lnTo>
                <a:lnTo>
                  <a:pt x="6883" y="6240"/>
                </a:lnTo>
                <a:lnTo>
                  <a:pt x="7502" y="5978"/>
                </a:lnTo>
                <a:lnTo>
                  <a:pt x="7788" y="5740"/>
                </a:lnTo>
                <a:lnTo>
                  <a:pt x="8026" y="5454"/>
                </a:lnTo>
                <a:lnTo>
                  <a:pt x="8312" y="4835"/>
                </a:lnTo>
                <a:lnTo>
                  <a:pt x="8336" y="4478"/>
                </a:lnTo>
                <a:lnTo>
                  <a:pt x="8312" y="4120"/>
                </a:lnTo>
                <a:lnTo>
                  <a:pt x="8026" y="3501"/>
                </a:lnTo>
                <a:lnTo>
                  <a:pt x="7788" y="3239"/>
                </a:lnTo>
                <a:lnTo>
                  <a:pt x="7502" y="2977"/>
                </a:lnTo>
                <a:lnTo>
                  <a:pt x="6883" y="2715"/>
                </a:lnTo>
                <a:lnTo>
                  <a:pt x="6550" y="2692"/>
                </a:lnTo>
                <a:close/>
                <a:moveTo>
                  <a:pt x="6836" y="1477"/>
                </a:moveTo>
                <a:lnTo>
                  <a:pt x="7407" y="1596"/>
                </a:lnTo>
                <a:lnTo>
                  <a:pt x="7931" y="1810"/>
                </a:lnTo>
                <a:lnTo>
                  <a:pt x="8431" y="2144"/>
                </a:lnTo>
                <a:lnTo>
                  <a:pt x="8645" y="2358"/>
                </a:lnTo>
                <a:lnTo>
                  <a:pt x="8860" y="2596"/>
                </a:lnTo>
                <a:lnTo>
                  <a:pt x="9193" y="3073"/>
                </a:lnTo>
                <a:lnTo>
                  <a:pt x="9431" y="3597"/>
                </a:lnTo>
                <a:lnTo>
                  <a:pt x="9527" y="4168"/>
                </a:lnTo>
                <a:lnTo>
                  <a:pt x="9550" y="4478"/>
                </a:lnTo>
                <a:lnTo>
                  <a:pt x="9527" y="4787"/>
                </a:lnTo>
                <a:lnTo>
                  <a:pt x="9431" y="5359"/>
                </a:lnTo>
                <a:lnTo>
                  <a:pt x="9193" y="5883"/>
                </a:lnTo>
                <a:lnTo>
                  <a:pt x="8860" y="6359"/>
                </a:lnTo>
                <a:lnTo>
                  <a:pt x="8645" y="6597"/>
                </a:lnTo>
                <a:lnTo>
                  <a:pt x="8431" y="6811"/>
                </a:lnTo>
                <a:lnTo>
                  <a:pt x="7931" y="7145"/>
                </a:lnTo>
                <a:lnTo>
                  <a:pt x="7407" y="7359"/>
                </a:lnTo>
                <a:lnTo>
                  <a:pt x="6836" y="7478"/>
                </a:lnTo>
                <a:lnTo>
                  <a:pt x="6240" y="7478"/>
                </a:lnTo>
                <a:lnTo>
                  <a:pt x="5669" y="7359"/>
                </a:lnTo>
                <a:lnTo>
                  <a:pt x="5145" y="7145"/>
                </a:lnTo>
                <a:lnTo>
                  <a:pt x="4645" y="6811"/>
                </a:lnTo>
                <a:lnTo>
                  <a:pt x="4430" y="6597"/>
                </a:lnTo>
                <a:lnTo>
                  <a:pt x="4216" y="6359"/>
                </a:lnTo>
                <a:lnTo>
                  <a:pt x="3883" y="5883"/>
                </a:lnTo>
                <a:lnTo>
                  <a:pt x="3644" y="5335"/>
                </a:lnTo>
                <a:lnTo>
                  <a:pt x="3549" y="4787"/>
                </a:lnTo>
                <a:lnTo>
                  <a:pt x="3525" y="4478"/>
                </a:lnTo>
                <a:lnTo>
                  <a:pt x="3549" y="4168"/>
                </a:lnTo>
                <a:lnTo>
                  <a:pt x="3644" y="3597"/>
                </a:lnTo>
                <a:lnTo>
                  <a:pt x="3883" y="3073"/>
                </a:lnTo>
                <a:lnTo>
                  <a:pt x="4216" y="2596"/>
                </a:lnTo>
                <a:lnTo>
                  <a:pt x="4430" y="2358"/>
                </a:lnTo>
                <a:lnTo>
                  <a:pt x="4645" y="2144"/>
                </a:lnTo>
                <a:lnTo>
                  <a:pt x="5145" y="1810"/>
                </a:lnTo>
                <a:lnTo>
                  <a:pt x="5669" y="1596"/>
                </a:lnTo>
                <a:lnTo>
                  <a:pt x="6240" y="1477"/>
                </a:lnTo>
                <a:close/>
                <a:moveTo>
                  <a:pt x="6550" y="1"/>
                </a:moveTo>
                <a:lnTo>
                  <a:pt x="6002" y="24"/>
                </a:lnTo>
                <a:lnTo>
                  <a:pt x="4954" y="167"/>
                </a:lnTo>
                <a:lnTo>
                  <a:pt x="3954" y="477"/>
                </a:lnTo>
                <a:lnTo>
                  <a:pt x="3001" y="929"/>
                </a:lnTo>
                <a:lnTo>
                  <a:pt x="2549" y="1239"/>
                </a:lnTo>
                <a:lnTo>
                  <a:pt x="2120" y="1548"/>
                </a:lnTo>
                <a:lnTo>
                  <a:pt x="1334" y="2263"/>
                </a:lnTo>
                <a:lnTo>
                  <a:pt x="691" y="3073"/>
                </a:lnTo>
                <a:lnTo>
                  <a:pt x="191" y="3978"/>
                </a:lnTo>
                <a:lnTo>
                  <a:pt x="1" y="4478"/>
                </a:lnTo>
                <a:lnTo>
                  <a:pt x="191" y="4978"/>
                </a:lnTo>
                <a:lnTo>
                  <a:pt x="691" y="5883"/>
                </a:lnTo>
                <a:lnTo>
                  <a:pt x="1334" y="6692"/>
                </a:lnTo>
                <a:lnTo>
                  <a:pt x="2120" y="7407"/>
                </a:lnTo>
                <a:lnTo>
                  <a:pt x="2549" y="7716"/>
                </a:lnTo>
                <a:lnTo>
                  <a:pt x="3001" y="8002"/>
                </a:lnTo>
                <a:lnTo>
                  <a:pt x="3954" y="8478"/>
                </a:lnTo>
                <a:lnTo>
                  <a:pt x="4954" y="8764"/>
                </a:lnTo>
                <a:lnTo>
                  <a:pt x="6002" y="8931"/>
                </a:lnTo>
                <a:lnTo>
                  <a:pt x="7074" y="8931"/>
                </a:lnTo>
                <a:lnTo>
                  <a:pt x="8122" y="8788"/>
                </a:lnTo>
                <a:lnTo>
                  <a:pt x="9122" y="8478"/>
                </a:lnTo>
                <a:lnTo>
                  <a:pt x="10074" y="8026"/>
                </a:lnTo>
                <a:lnTo>
                  <a:pt x="10527" y="7716"/>
                </a:lnTo>
                <a:lnTo>
                  <a:pt x="10955" y="7407"/>
                </a:lnTo>
                <a:lnTo>
                  <a:pt x="11717" y="6692"/>
                </a:lnTo>
                <a:lnTo>
                  <a:pt x="12360" y="5883"/>
                </a:lnTo>
                <a:lnTo>
                  <a:pt x="12884" y="4978"/>
                </a:lnTo>
                <a:lnTo>
                  <a:pt x="13099" y="4478"/>
                </a:lnTo>
                <a:lnTo>
                  <a:pt x="12884" y="3978"/>
                </a:lnTo>
                <a:lnTo>
                  <a:pt x="12384" y="3073"/>
                </a:lnTo>
                <a:lnTo>
                  <a:pt x="11741" y="2263"/>
                </a:lnTo>
                <a:lnTo>
                  <a:pt x="10955" y="1548"/>
                </a:lnTo>
                <a:lnTo>
                  <a:pt x="10527" y="1239"/>
                </a:lnTo>
                <a:lnTo>
                  <a:pt x="10074" y="953"/>
                </a:lnTo>
                <a:lnTo>
                  <a:pt x="9122" y="477"/>
                </a:lnTo>
                <a:lnTo>
                  <a:pt x="8122" y="191"/>
                </a:lnTo>
                <a:lnTo>
                  <a:pt x="7074" y="24"/>
                </a:lnTo>
                <a:lnTo>
                  <a:pt x="6550" y="1"/>
                </a:lnTo>
                <a:close/>
              </a:path>
            </a:pathLst>
          </a:custGeom>
          <a:solidFill>
            <a:srgbClr val="004E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62" name="Google Shape;262;p11"/>
          <p:cNvGrpSpPr/>
          <p:nvPr/>
        </p:nvGrpSpPr>
        <p:grpSpPr>
          <a:xfrm>
            <a:off x="-98597" y="242132"/>
            <a:ext cx="917207" cy="946509"/>
            <a:chOff x="6375093" y="3960061"/>
            <a:chExt cx="662148" cy="683252"/>
          </a:xfrm>
        </p:grpSpPr>
        <p:sp>
          <p:nvSpPr>
            <p:cNvPr id="263" name="Google Shape;263;p11"/>
            <p:cNvSpPr/>
            <p:nvPr/>
          </p:nvSpPr>
          <p:spPr>
            <a:xfrm>
              <a:off x="6375093" y="3960061"/>
              <a:ext cx="662148" cy="683252"/>
            </a:xfrm>
            <a:custGeom>
              <a:rect b="b" l="l" r="r" t="t"/>
              <a:pathLst>
                <a:path extrusionOk="0" h="911003" w="882864">
                  <a:moveTo>
                    <a:pt x="882864" y="318715"/>
                  </a:moveTo>
                  <a:lnTo>
                    <a:pt x="882864" y="855266"/>
                  </a:lnTo>
                  <a:cubicBezTo>
                    <a:pt x="882864" y="886020"/>
                    <a:pt x="857931" y="911003"/>
                    <a:pt x="827147" y="911003"/>
                  </a:cubicBezTo>
                  <a:lnTo>
                    <a:pt x="55717" y="911003"/>
                  </a:lnTo>
                  <a:cubicBezTo>
                    <a:pt x="24974" y="911003"/>
                    <a:pt x="0" y="886062"/>
                    <a:pt x="0" y="855266"/>
                  </a:cubicBezTo>
                  <a:lnTo>
                    <a:pt x="0" y="55737"/>
                  </a:lnTo>
                  <a:cubicBezTo>
                    <a:pt x="0" y="24982"/>
                    <a:pt x="24933" y="0"/>
                    <a:pt x="55717" y="0"/>
                  </a:cubicBezTo>
                  <a:lnTo>
                    <a:pt x="574688" y="0"/>
                  </a:lnTo>
                  <a:cubicBezTo>
                    <a:pt x="574688" y="0"/>
                    <a:pt x="882864" y="318715"/>
                    <a:pt x="882864" y="318715"/>
                  </a:cubicBezTo>
                  <a:close/>
                </a:path>
              </a:pathLst>
            </a:custGeom>
            <a:solidFill>
              <a:srgbClr val="FFFFFF"/>
            </a:solidFill>
            <a:ln cap="rnd" cmpd="sng" w="19050">
              <a:solidFill>
                <a:srgbClr val="004EB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264" name="Google Shape;264;p11"/>
            <p:cNvSpPr/>
            <p:nvPr/>
          </p:nvSpPr>
          <p:spPr>
            <a:xfrm>
              <a:off x="6806109" y="3960061"/>
              <a:ext cx="231132" cy="239036"/>
            </a:xfrm>
            <a:custGeom>
              <a:rect b="b" l="l" r="r" t="t"/>
              <a:pathLst>
                <a:path extrusionOk="0" h="318714" w="308176">
                  <a:moveTo>
                    <a:pt x="308176" y="318715"/>
                  </a:moveTo>
                  <a:lnTo>
                    <a:pt x="0" y="318715"/>
                  </a:lnTo>
                  <a:lnTo>
                    <a:pt x="0" y="0"/>
                  </a:lnTo>
                  <a:lnTo>
                    <a:pt x="308176" y="318715"/>
                  </a:lnTo>
                  <a:close/>
                </a:path>
              </a:pathLst>
            </a:custGeom>
            <a:solidFill>
              <a:srgbClr val="004EB2"/>
            </a:solidFill>
            <a:ln cap="rnd" cmpd="sng" w="19050">
              <a:solidFill>
                <a:srgbClr val="004EB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grpSp>
        <p:nvGrpSpPr>
          <p:cNvPr id="265" name="Google Shape;265;p11"/>
          <p:cNvGrpSpPr/>
          <p:nvPr/>
        </p:nvGrpSpPr>
        <p:grpSpPr>
          <a:xfrm>
            <a:off x="7964205" y="635460"/>
            <a:ext cx="1309217" cy="1313904"/>
            <a:chOff x="6638179" y="347499"/>
            <a:chExt cx="1054714" cy="1058575"/>
          </a:xfrm>
        </p:grpSpPr>
        <p:sp>
          <p:nvSpPr>
            <p:cNvPr id="266" name="Google Shape;266;p11"/>
            <p:cNvSpPr/>
            <p:nvPr/>
          </p:nvSpPr>
          <p:spPr>
            <a:xfrm>
              <a:off x="6921543" y="634452"/>
              <a:ext cx="771350" cy="771622"/>
            </a:xfrm>
            <a:custGeom>
              <a:rect b="b" l="l" r="r" t="t"/>
              <a:pathLst>
                <a:path extrusionOk="0" h="762096" w="761827">
                  <a:moveTo>
                    <a:pt x="761827" y="381048"/>
                  </a:moveTo>
                  <a:cubicBezTo>
                    <a:pt x="761827" y="591495"/>
                    <a:pt x="591286" y="762096"/>
                    <a:pt x="380913" y="762096"/>
                  </a:cubicBezTo>
                  <a:cubicBezTo>
                    <a:pt x="170540" y="762096"/>
                    <a:pt x="0" y="591495"/>
                    <a:pt x="0" y="381048"/>
                  </a:cubicBezTo>
                  <a:cubicBezTo>
                    <a:pt x="0" y="170601"/>
                    <a:pt x="170540" y="0"/>
                    <a:pt x="380913" y="0"/>
                  </a:cubicBezTo>
                  <a:cubicBezTo>
                    <a:pt x="591286" y="0"/>
                    <a:pt x="761827" y="170601"/>
                    <a:pt x="761827" y="381048"/>
                  </a:cubicBezTo>
                  <a:close/>
                </a:path>
              </a:pathLst>
            </a:custGeom>
            <a:solidFill>
              <a:srgbClr val="FFFFFF"/>
            </a:solidFill>
            <a:ln cap="rnd" cmpd="sng" w="19050">
              <a:solidFill>
                <a:srgbClr val="004EB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267" name="Google Shape;267;p11"/>
            <p:cNvSpPr/>
            <p:nvPr/>
          </p:nvSpPr>
          <p:spPr>
            <a:xfrm>
              <a:off x="7204675" y="917104"/>
              <a:ext cx="207672" cy="207746"/>
            </a:xfrm>
            <a:custGeom>
              <a:rect b="b" l="l" r="r" t="t"/>
              <a:pathLst>
                <a:path extrusionOk="0" h="161356" w="161299">
                  <a:moveTo>
                    <a:pt x="161300" y="80678"/>
                  </a:moveTo>
                  <a:cubicBezTo>
                    <a:pt x="161300" y="125236"/>
                    <a:pt x="125192" y="161357"/>
                    <a:pt x="80650" y="161357"/>
                  </a:cubicBezTo>
                  <a:cubicBezTo>
                    <a:pt x="36108" y="161357"/>
                    <a:pt x="1" y="125235"/>
                    <a:pt x="1" y="80678"/>
                  </a:cubicBezTo>
                  <a:cubicBezTo>
                    <a:pt x="1" y="36121"/>
                    <a:pt x="36109" y="0"/>
                    <a:pt x="80650" y="0"/>
                  </a:cubicBezTo>
                  <a:cubicBezTo>
                    <a:pt x="125192" y="0"/>
                    <a:pt x="161300" y="36121"/>
                    <a:pt x="161300" y="80678"/>
                  </a:cubicBezTo>
                  <a:close/>
                </a:path>
              </a:pathLst>
            </a:custGeom>
            <a:solidFill>
              <a:srgbClr val="004EB2"/>
            </a:solidFill>
            <a:ln cap="rnd" cmpd="sng" w="19050">
              <a:solidFill>
                <a:srgbClr val="004EB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268" name="Google Shape;268;p11"/>
            <p:cNvSpPr/>
            <p:nvPr/>
          </p:nvSpPr>
          <p:spPr>
            <a:xfrm>
              <a:off x="6638179" y="347499"/>
              <a:ext cx="306937" cy="310593"/>
            </a:xfrm>
            <a:custGeom>
              <a:rect b="b" l="l" r="r" t="t"/>
              <a:pathLst>
                <a:path extrusionOk="0" h="306759" w="303148">
                  <a:moveTo>
                    <a:pt x="276814" y="286395"/>
                  </a:moveTo>
                  <a:lnTo>
                    <a:pt x="226496" y="296618"/>
                  </a:lnTo>
                  <a:lnTo>
                    <a:pt x="175847" y="306760"/>
                  </a:lnTo>
                  <a:lnTo>
                    <a:pt x="0" y="119926"/>
                  </a:lnTo>
                  <a:lnTo>
                    <a:pt x="50484" y="109578"/>
                  </a:lnTo>
                  <a:lnTo>
                    <a:pt x="100761" y="99395"/>
                  </a:lnTo>
                  <a:lnTo>
                    <a:pt x="113948" y="49801"/>
                  </a:lnTo>
                  <a:lnTo>
                    <a:pt x="127342" y="0"/>
                  </a:lnTo>
                  <a:lnTo>
                    <a:pt x="303148" y="186835"/>
                  </a:lnTo>
                  <a:lnTo>
                    <a:pt x="289961" y="236800"/>
                  </a:lnTo>
                  <a:lnTo>
                    <a:pt x="276814" y="286395"/>
                  </a:lnTo>
                  <a:close/>
                </a:path>
              </a:pathLst>
            </a:custGeom>
            <a:solidFill>
              <a:srgbClr val="004EB2"/>
            </a:solidFill>
            <a:ln cap="rnd" cmpd="sng" w="19050">
              <a:solidFill>
                <a:srgbClr val="004EB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269" name="Google Shape;269;p11"/>
            <p:cNvSpPr/>
            <p:nvPr/>
          </p:nvSpPr>
          <p:spPr>
            <a:xfrm>
              <a:off x="6842336" y="557815"/>
              <a:ext cx="465330" cy="468457"/>
            </a:xfrm>
            <a:custGeom>
              <a:rect b="b" l="l" r="r" t="t"/>
              <a:pathLst>
                <a:path extrusionOk="0" h="462674" w="459585">
                  <a:moveTo>
                    <a:pt x="459585" y="462675"/>
                  </a:moveTo>
                  <a:lnTo>
                    <a:pt x="0" y="0"/>
                  </a:lnTo>
                </a:path>
              </a:pathLst>
            </a:custGeom>
            <a:noFill/>
            <a:ln cap="rnd" cmpd="sng" w="19050">
              <a:solidFill>
                <a:srgbClr val="004EB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270" name="Google Shape;270;p11"/>
            <p:cNvSpPr/>
            <p:nvPr/>
          </p:nvSpPr>
          <p:spPr>
            <a:xfrm>
              <a:off x="7233690" y="951785"/>
              <a:ext cx="74648" cy="75175"/>
            </a:xfrm>
            <a:custGeom>
              <a:rect b="b" l="l" r="r" t="t"/>
              <a:pathLst>
                <a:path extrusionOk="0" h="74247" w="73726">
                  <a:moveTo>
                    <a:pt x="73727" y="74247"/>
                  </a:moveTo>
                  <a:lnTo>
                    <a:pt x="0" y="0"/>
                  </a:lnTo>
                </a:path>
              </a:pathLst>
            </a:custGeom>
            <a:noFill/>
            <a:ln cap="rnd" cmpd="sng" w="19050">
              <a:solidFill>
                <a:srgbClr val="FFFFFF"/>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pic>
        <p:nvPicPr>
          <p:cNvPr id="271" name="Google Shape;271;p11"/>
          <p:cNvPicPr preferRelativeResize="0"/>
          <p:nvPr/>
        </p:nvPicPr>
        <p:blipFill rotWithShape="1">
          <a:blip r:embed="rId3">
            <a:alphaModFix/>
          </a:blip>
          <a:srcRect b="0" l="0" r="0" t="0"/>
          <a:stretch/>
        </p:blipFill>
        <p:spPr>
          <a:xfrm>
            <a:off x="4309825" y="1188650"/>
            <a:ext cx="524375" cy="5247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12"/>
          <p:cNvSpPr/>
          <p:nvPr/>
        </p:nvSpPr>
        <p:spPr>
          <a:xfrm>
            <a:off x="360000" y="660250"/>
            <a:ext cx="9489600" cy="809400"/>
          </a:xfrm>
          <a:prstGeom prst="roundRect">
            <a:avLst>
              <a:gd fmla="val 50000" name="adj"/>
            </a:avLst>
          </a:prstGeom>
          <a:solidFill>
            <a:srgbClr val="FFFFFF"/>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77" name="Google Shape;277;p12"/>
          <p:cNvPicPr preferRelativeResize="0"/>
          <p:nvPr/>
        </p:nvPicPr>
        <p:blipFill rotWithShape="1">
          <a:blip r:embed="rId3">
            <a:alphaModFix/>
          </a:blip>
          <a:srcRect b="0" l="0" r="0" t="0"/>
          <a:stretch/>
        </p:blipFill>
        <p:spPr>
          <a:xfrm>
            <a:off x="652612" y="812734"/>
            <a:ext cx="486899" cy="487231"/>
          </a:xfrm>
          <a:prstGeom prst="rect">
            <a:avLst/>
          </a:prstGeom>
          <a:noFill/>
          <a:ln>
            <a:noFill/>
          </a:ln>
        </p:spPr>
      </p:pic>
      <p:sp>
        <p:nvSpPr>
          <p:cNvPr id="278" name="Google Shape;278;p12"/>
          <p:cNvSpPr txBox="1"/>
          <p:nvPr/>
        </p:nvSpPr>
        <p:spPr>
          <a:xfrm>
            <a:off x="1241500" y="713350"/>
            <a:ext cx="7023000" cy="7389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000"/>
              <a:buFont typeface="Arial"/>
              <a:buNone/>
            </a:pPr>
            <a:r>
              <a:rPr b="0" i="0" lang="en-GB" sz="4000" u="none" cap="none" strike="noStrike">
                <a:solidFill>
                  <a:srgbClr val="004EB2"/>
                </a:solidFill>
                <a:latin typeface="Google Sans Medium"/>
                <a:ea typeface="Google Sans Medium"/>
                <a:cs typeface="Google Sans Medium"/>
                <a:sym typeface="Google Sans Medium"/>
              </a:rPr>
              <a:t>Info meenutamine</a:t>
            </a:r>
            <a:endParaRPr b="0" i="0" sz="4000" u="none" cap="none" strike="noStrike">
              <a:solidFill>
                <a:srgbClr val="004EB2"/>
              </a:solidFill>
              <a:latin typeface="Google Sans Medium"/>
              <a:ea typeface="Google Sans Medium"/>
              <a:cs typeface="Google Sans Medium"/>
              <a:sym typeface="Google Sans Medium"/>
            </a:endParaRPr>
          </a:p>
        </p:txBody>
      </p:sp>
      <p:grpSp>
        <p:nvGrpSpPr>
          <p:cNvPr id="279" name="Google Shape;279;p12"/>
          <p:cNvGrpSpPr/>
          <p:nvPr/>
        </p:nvGrpSpPr>
        <p:grpSpPr>
          <a:xfrm>
            <a:off x="388925" y="1805600"/>
            <a:ext cx="5187500" cy="933000"/>
            <a:chOff x="388925" y="1805600"/>
            <a:chExt cx="5187500" cy="933000"/>
          </a:xfrm>
        </p:grpSpPr>
        <p:sp>
          <p:nvSpPr>
            <p:cNvPr id="280" name="Google Shape;280;p12"/>
            <p:cNvSpPr txBox="1"/>
            <p:nvPr/>
          </p:nvSpPr>
          <p:spPr>
            <a:xfrm>
              <a:off x="756625" y="1805600"/>
              <a:ext cx="4819800" cy="9330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600"/>
                <a:buFont typeface="Arial"/>
                <a:buNone/>
              </a:pPr>
              <a:r>
                <a:rPr b="0" i="0" lang="en-GB" sz="1600" u="none" cap="none" strike="noStrike">
                  <a:solidFill>
                    <a:srgbClr val="202124"/>
                  </a:solidFill>
                  <a:latin typeface="Google Sans SemiBold"/>
                  <a:ea typeface="Google Sans SemiBold"/>
                  <a:cs typeface="Google Sans SemiBold"/>
                  <a:sym typeface="Google Sans SemiBold"/>
                </a:rPr>
                <a:t>Kui sulle esitatakse küsimus, kasutad sa parima vastuse leidmiseks kõiki oma teadmisi.</a:t>
              </a:r>
              <a:endParaRPr b="0" i="0" sz="1600" u="none" cap="none" strike="noStrike">
                <a:solidFill>
                  <a:srgbClr val="202124"/>
                </a:solidFill>
                <a:latin typeface="Google Sans SemiBold"/>
                <a:ea typeface="Google Sans SemiBold"/>
                <a:cs typeface="Google Sans SemiBold"/>
                <a:sym typeface="Google Sans SemiBold"/>
              </a:endParaRPr>
            </a:p>
            <a:p>
              <a:pPr indent="0" lvl="0" marL="0" marR="0" rtl="0" algn="l">
                <a:lnSpc>
                  <a:spcPct val="125000"/>
                </a:lnSpc>
                <a:spcBef>
                  <a:spcPts val="2000"/>
                </a:spcBef>
                <a:spcAft>
                  <a:spcPts val="0"/>
                </a:spcAft>
                <a:buClr>
                  <a:srgbClr val="000000"/>
                </a:buClr>
                <a:buSzPts val="1600"/>
                <a:buFont typeface="Arial"/>
                <a:buNone/>
              </a:pPr>
              <a:r>
                <a:rPr b="0" i="0" lang="en-GB" sz="1600" u="none" cap="none" strike="noStrike">
                  <a:solidFill>
                    <a:srgbClr val="202124"/>
                  </a:solidFill>
                  <a:latin typeface="Google Sans"/>
                  <a:ea typeface="Google Sans"/>
                  <a:cs typeface="Google Sans"/>
                  <a:sym typeface="Google Sans"/>
                </a:rPr>
                <a:t>Inimestena juhtub meil aga mõnikord nii, et kui me vastust ei tea, mõtleme lünkade täitmiseks midagi ise välja, isegi kui see on vale.</a:t>
              </a:r>
              <a:endParaRPr b="0" i="0" sz="1600" u="none" cap="none" strike="noStrike">
                <a:solidFill>
                  <a:srgbClr val="202124"/>
                </a:solidFill>
                <a:latin typeface="Google Sans SemiBold"/>
                <a:ea typeface="Google Sans SemiBold"/>
                <a:cs typeface="Google Sans SemiBold"/>
                <a:sym typeface="Google Sans SemiBold"/>
              </a:endParaRPr>
            </a:p>
            <a:p>
              <a:pPr indent="0" lvl="0" marL="0" marR="0" rtl="0" algn="l">
                <a:lnSpc>
                  <a:spcPct val="125000"/>
                </a:lnSpc>
                <a:spcBef>
                  <a:spcPts val="2000"/>
                </a:spcBef>
                <a:spcAft>
                  <a:spcPts val="600"/>
                </a:spcAft>
                <a:buClr>
                  <a:srgbClr val="000000"/>
                </a:buClr>
                <a:buSzPts val="1600"/>
                <a:buFont typeface="Arial"/>
                <a:buNone/>
              </a:pPr>
              <a:r>
                <a:t/>
              </a:r>
              <a:endParaRPr b="0" i="0" sz="1600" u="none" cap="none" strike="noStrike">
                <a:solidFill>
                  <a:srgbClr val="202124"/>
                </a:solidFill>
                <a:latin typeface="Google Sans"/>
                <a:ea typeface="Google Sans"/>
                <a:cs typeface="Google Sans"/>
                <a:sym typeface="Google Sans"/>
              </a:endParaRPr>
            </a:p>
          </p:txBody>
        </p:sp>
        <p:sp>
          <p:nvSpPr>
            <p:cNvPr id="281" name="Google Shape;281;p12"/>
            <p:cNvSpPr/>
            <p:nvPr/>
          </p:nvSpPr>
          <p:spPr>
            <a:xfrm>
              <a:off x="388925" y="1831576"/>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004E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grpSp>
      <p:sp>
        <p:nvSpPr>
          <p:cNvPr id="282" name="Google Shape;282;p12"/>
          <p:cNvSpPr/>
          <p:nvPr/>
        </p:nvSpPr>
        <p:spPr>
          <a:xfrm>
            <a:off x="6339750" y="1664475"/>
            <a:ext cx="2444400" cy="3011400"/>
          </a:xfrm>
          <a:prstGeom prst="roundRect">
            <a:avLst>
              <a:gd fmla="val 5911" name="adj"/>
            </a:avLst>
          </a:prstGeom>
          <a:solidFill>
            <a:schemeClr val="dk2"/>
          </a:solidFill>
          <a:ln>
            <a:noFill/>
          </a:ln>
        </p:spPr>
        <p:txBody>
          <a:bodyPr anchorCtr="0" anchor="ctr" bIns="0" lIns="378000" spcFirstLastPara="1" rIns="37800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Google Sans"/>
                <a:ea typeface="Google Sans"/>
                <a:cs typeface="Google Sans"/>
                <a:sym typeface="Google Sans"/>
              </a:rPr>
              <a:t>Insert relevant image</a:t>
            </a:r>
            <a:endParaRPr b="0" i="0" sz="1600" u="none" cap="none" strike="noStrike">
              <a:solidFill>
                <a:srgbClr val="000000"/>
              </a:solidFill>
              <a:latin typeface="Google Sans"/>
              <a:ea typeface="Google Sans"/>
              <a:cs typeface="Google Sans"/>
              <a:sym typeface="Google Sans"/>
            </a:endParaRPr>
          </a:p>
        </p:txBody>
      </p:sp>
      <p:cxnSp>
        <p:nvCxnSpPr>
          <p:cNvPr id="283" name="Google Shape;283;p12"/>
          <p:cNvCxnSpPr>
            <a:stCxn id="284" idx="1"/>
          </p:cNvCxnSpPr>
          <p:nvPr/>
        </p:nvCxnSpPr>
        <p:spPr>
          <a:xfrm>
            <a:off x="360000" y="360000"/>
            <a:ext cx="8787900" cy="0"/>
          </a:xfrm>
          <a:prstGeom prst="straightConnector1">
            <a:avLst/>
          </a:prstGeom>
          <a:noFill/>
          <a:ln cap="flat" cmpd="sng" w="9525">
            <a:solidFill>
              <a:srgbClr val="004EB2"/>
            </a:solidFill>
            <a:prstDash val="solid"/>
            <a:round/>
            <a:headEnd len="sm" w="sm" type="none"/>
            <a:tailEnd len="sm" w="sm" type="none"/>
          </a:ln>
        </p:spPr>
      </p:cxnSp>
      <p:sp>
        <p:nvSpPr>
          <p:cNvPr id="284" name="Google Shape;284;p12"/>
          <p:cNvSpPr/>
          <p:nvPr/>
        </p:nvSpPr>
        <p:spPr>
          <a:xfrm>
            <a:off x="360000" y="269700"/>
            <a:ext cx="1224900" cy="180600"/>
          </a:xfrm>
          <a:prstGeom prst="roundRect">
            <a:avLst>
              <a:gd fmla="val 50000" name="adj"/>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12"/>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86" name="Google Shape;286;p12" title="2024-06-28_wtbrged_chicago_photos_edited-05.jpg"/>
          <p:cNvPicPr preferRelativeResize="0"/>
          <p:nvPr/>
        </p:nvPicPr>
        <p:blipFill rotWithShape="1">
          <a:blip r:embed="rId4">
            <a:alphaModFix/>
          </a:blip>
          <a:srcRect b="0" l="2592" r="43187" t="0"/>
          <a:stretch/>
        </p:blipFill>
        <p:spPr>
          <a:xfrm>
            <a:off x="6339600" y="1664475"/>
            <a:ext cx="2444400" cy="3011400"/>
          </a:xfrm>
          <a:prstGeom prst="roundRect">
            <a:avLst>
              <a:gd fmla="val 6441" name="adj"/>
            </a:avLst>
          </a:prstGeom>
          <a:noFill/>
          <a:ln>
            <a:noFill/>
          </a:ln>
        </p:spPr>
      </p:pic>
      <p:sp>
        <p:nvSpPr>
          <p:cNvPr id="287" name="Google Shape;287;p12"/>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13"/>
          <p:cNvSpPr/>
          <p:nvPr/>
        </p:nvSpPr>
        <p:spPr>
          <a:xfrm>
            <a:off x="360000" y="660250"/>
            <a:ext cx="9489600" cy="809400"/>
          </a:xfrm>
          <a:prstGeom prst="roundRect">
            <a:avLst>
              <a:gd fmla="val 50000" name="adj"/>
            </a:avLst>
          </a:prstGeom>
          <a:solidFill>
            <a:srgbClr val="FFFFFF"/>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p13"/>
          <p:cNvSpPr txBox="1"/>
          <p:nvPr/>
        </p:nvSpPr>
        <p:spPr>
          <a:xfrm>
            <a:off x="1241501" y="713350"/>
            <a:ext cx="7906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000"/>
              <a:buFont typeface="Arial"/>
              <a:buNone/>
            </a:pPr>
            <a:r>
              <a:rPr b="0" i="0" lang="en-GB" sz="4000" u="none" cap="none" strike="noStrike">
                <a:solidFill>
                  <a:srgbClr val="004EB2"/>
                </a:solidFill>
                <a:latin typeface="Google Sans Medium"/>
                <a:ea typeface="Google Sans Medium"/>
                <a:cs typeface="Google Sans Medium"/>
                <a:sym typeface="Google Sans Medium"/>
              </a:rPr>
              <a:t>Tehisintellekti hallutsinatsioonid</a:t>
            </a:r>
            <a:endParaRPr b="0" i="0" sz="4000" u="none" cap="none" strike="noStrike">
              <a:solidFill>
                <a:srgbClr val="004EB2"/>
              </a:solidFill>
              <a:latin typeface="Google Sans Medium"/>
              <a:ea typeface="Google Sans Medium"/>
              <a:cs typeface="Google Sans Medium"/>
              <a:sym typeface="Google Sans Medium"/>
            </a:endParaRPr>
          </a:p>
        </p:txBody>
      </p:sp>
      <p:grpSp>
        <p:nvGrpSpPr>
          <p:cNvPr id="294" name="Google Shape;294;p13"/>
          <p:cNvGrpSpPr/>
          <p:nvPr/>
        </p:nvGrpSpPr>
        <p:grpSpPr>
          <a:xfrm>
            <a:off x="388925" y="1805600"/>
            <a:ext cx="5187500" cy="933000"/>
            <a:chOff x="388925" y="1805600"/>
            <a:chExt cx="5187500" cy="933000"/>
          </a:xfrm>
        </p:grpSpPr>
        <p:sp>
          <p:nvSpPr>
            <p:cNvPr id="295" name="Google Shape;295;p13"/>
            <p:cNvSpPr txBox="1"/>
            <p:nvPr/>
          </p:nvSpPr>
          <p:spPr>
            <a:xfrm>
              <a:off x="756625" y="1805600"/>
              <a:ext cx="4819800" cy="9330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600"/>
                <a:buFont typeface="Arial"/>
                <a:buNone/>
              </a:pPr>
              <a:r>
                <a:rPr b="0" i="0" lang="en-GB" sz="1600" u="none" cap="none" strike="noStrike">
                  <a:solidFill>
                    <a:srgbClr val="202124"/>
                  </a:solidFill>
                  <a:latin typeface="Google Sans"/>
                  <a:ea typeface="Google Sans"/>
                  <a:cs typeface="Google Sans"/>
                  <a:sym typeface="Google Sans"/>
                </a:rPr>
                <a:t>Kuna tehisintellekt areneb pidevalt, võib see vahel anda ebatäpseid vastuseid. Kui tehisintellekti tööriist mõtleb vastuse ise välja, nimetatakse seda </a:t>
              </a:r>
              <a:r>
                <a:rPr b="1" i="0" lang="en-GB" sz="1600" u="none" cap="none" strike="noStrike">
                  <a:solidFill>
                    <a:srgbClr val="202124"/>
                  </a:solidFill>
                  <a:latin typeface="Google Sans"/>
                  <a:ea typeface="Google Sans"/>
                  <a:cs typeface="Google Sans"/>
                  <a:sym typeface="Google Sans"/>
                </a:rPr>
                <a:t>hallutsinatsiooniks</a:t>
              </a:r>
              <a:r>
                <a:rPr b="0" i="0" lang="en-GB" sz="1600" u="none" cap="none" strike="noStrike">
                  <a:solidFill>
                    <a:srgbClr val="202124"/>
                  </a:solidFill>
                  <a:latin typeface="Google Sans"/>
                  <a:ea typeface="Google Sans"/>
                  <a:cs typeface="Google Sans"/>
                  <a:sym typeface="Google Sans"/>
                </a:rPr>
                <a:t>.</a:t>
              </a:r>
              <a:endParaRPr b="0" i="0" sz="1600" u="none" cap="none" strike="noStrike">
                <a:solidFill>
                  <a:srgbClr val="202124"/>
                </a:solidFill>
                <a:latin typeface="Google Sans"/>
                <a:ea typeface="Google Sans"/>
                <a:cs typeface="Google Sans"/>
                <a:sym typeface="Google Sans"/>
              </a:endParaRPr>
            </a:p>
            <a:p>
              <a:pPr indent="0" lvl="0" marL="0" marR="0" rtl="0" algn="l">
                <a:lnSpc>
                  <a:spcPct val="125000"/>
                </a:lnSpc>
                <a:spcBef>
                  <a:spcPts val="600"/>
                </a:spcBef>
                <a:spcAft>
                  <a:spcPts val="600"/>
                </a:spcAft>
                <a:buClr>
                  <a:srgbClr val="000000"/>
                </a:buClr>
                <a:buSzPts val="1600"/>
                <a:buFont typeface="Arial"/>
                <a:buNone/>
              </a:pPr>
              <a:r>
                <a:rPr b="0" i="0" lang="en-GB" sz="1600" u="none" cap="none" strike="noStrike">
                  <a:solidFill>
                    <a:srgbClr val="202124"/>
                  </a:solidFill>
                  <a:latin typeface="Google Sans"/>
                  <a:ea typeface="Google Sans"/>
                  <a:cs typeface="Google Sans"/>
                  <a:sym typeface="Google Sans"/>
                </a:rPr>
                <a:t>Hallutsinatsioonid tekivad siis, kui küsid väga spetsiifilist infot, millele tehisintellektil veel ligipääsu pole – sellisel juhul on saadud vastus lihtsalt tehisintellekti enda väljamõeldis.</a:t>
              </a:r>
              <a:endParaRPr b="0" i="0" sz="1600" u="none" cap="none" strike="noStrike">
                <a:solidFill>
                  <a:srgbClr val="202124"/>
                </a:solidFill>
                <a:latin typeface="Google Sans"/>
                <a:ea typeface="Google Sans"/>
                <a:cs typeface="Google Sans"/>
                <a:sym typeface="Google Sans"/>
              </a:endParaRPr>
            </a:p>
          </p:txBody>
        </p:sp>
        <p:sp>
          <p:nvSpPr>
            <p:cNvPr id="296" name="Google Shape;296;p13"/>
            <p:cNvSpPr/>
            <p:nvPr/>
          </p:nvSpPr>
          <p:spPr>
            <a:xfrm>
              <a:off x="388925" y="1831576"/>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004E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grpSp>
      <p:sp>
        <p:nvSpPr>
          <p:cNvPr id="297" name="Google Shape;297;p13"/>
          <p:cNvSpPr/>
          <p:nvPr/>
        </p:nvSpPr>
        <p:spPr>
          <a:xfrm>
            <a:off x="6339750" y="1664475"/>
            <a:ext cx="2444400" cy="3011400"/>
          </a:xfrm>
          <a:prstGeom prst="roundRect">
            <a:avLst>
              <a:gd fmla="val 5911" name="adj"/>
            </a:avLst>
          </a:prstGeom>
          <a:solidFill>
            <a:schemeClr val="dk2"/>
          </a:solidFill>
          <a:ln>
            <a:noFill/>
          </a:ln>
        </p:spPr>
        <p:txBody>
          <a:bodyPr anchorCtr="0" anchor="ctr" bIns="0" lIns="378000" spcFirstLastPara="1" rIns="37800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Google Sans"/>
                <a:ea typeface="Google Sans"/>
                <a:cs typeface="Google Sans"/>
                <a:sym typeface="Google Sans"/>
              </a:rPr>
              <a:t>Insert relevant image </a:t>
            </a:r>
            <a:endParaRPr b="0" i="0" sz="1600" u="none" cap="none" strike="noStrike">
              <a:solidFill>
                <a:srgbClr val="000000"/>
              </a:solidFill>
              <a:latin typeface="Google Sans"/>
              <a:ea typeface="Google Sans"/>
              <a:cs typeface="Google Sans"/>
              <a:sym typeface="Google Sans"/>
            </a:endParaRPr>
          </a:p>
        </p:txBody>
      </p:sp>
      <p:pic>
        <p:nvPicPr>
          <p:cNvPr id="298" name="Google Shape;298;p13"/>
          <p:cNvPicPr preferRelativeResize="0"/>
          <p:nvPr/>
        </p:nvPicPr>
        <p:blipFill rotWithShape="1">
          <a:blip r:embed="rId3">
            <a:alphaModFix/>
          </a:blip>
          <a:srcRect b="0" l="0" r="0" t="0"/>
          <a:stretch/>
        </p:blipFill>
        <p:spPr>
          <a:xfrm>
            <a:off x="652612" y="812734"/>
            <a:ext cx="486899" cy="487231"/>
          </a:xfrm>
          <a:prstGeom prst="rect">
            <a:avLst/>
          </a:prstGeom>
          <a:noFill/>
          <a:ln>
            <a:noFill/>
          </a:ln>
        </p:spPr>
      </p:pic>
      <p:cxnSp>
        <p:nvCxnSpPr>
          <p:cNvPr id="299" name="Google Shape;299;p13"/>
          <p:cNvCxnSpPr>
            <a:stCxn id="300" idx="1"/>
          </p:cNvCxnSpPr>
          <p:nvPr/>
        </p:nvCxnSpPr>
        <p:spPr>
          <a:xfrm>
            <a:off x="360000" y="360000"/>
            <a:ext cx="8787900" cy="0"/>
          </a:xfrm>
          <a:prstGeom prst="straightConnector1">
            <a:avLst/>
          </a:prstGeom>
          <a:noFill/>
          <a:ln cap="flat" cmpd="sng" w="9525">
            <a:solidFill>
              <a:srgbClr val="004EB2"/>
            </a:solidFill>
            <a:prstDash val="solid"/>
            <a:round/>
            <a:headEnd len="sm" w="sm" type="none"/>
            <a:tailEnd len="sm" w="sm" type="none"/>
          </a:ln>
        </p:spPr>
      </p:cxnSp>
      <p:sp>
        <p:nvSpPr>
          <p:cNvPr id="300" name="Google Shape;300;p13"/>
          <p:cNvSpPr/>
          <p:nvPr/>
        </p:nvSpPr>
        <p:spPr>
          <a:xfrm>
            <a:off x="360000" y="269700"/>
            <a:ext cx="1224900" cy="180600"/>
          </a:xfrm>
          <a:prstGeom prst="roundRect">
            <a:avLst>
              <a:gd fmla="val 50000" name="adj"/>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13"/>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02" name="Google Shape;302;p13" title="2024-06-28_wtbrged_chicago_photos_edited-42.jpg"/>
          <p:cNvPicPr preferRelativeResize="0"/>
          <p:nvPr/>
        </p:nvPicPr>
        <p:blipFill rotWithShape="1">
          <a:blip r:embed="rId4">
            <a:alphaModFix/>
          </a:blip>
          <a:srcRect b="14018" l="10765" r="1784" t="14018"/>
          <a:stretch/>
        </p:blipFill>
        <p:spPr>
          <a:xfrm>
            <a:off x="6339525" y="1664475"/>
            <a:ext cx="2444400" cy="3011400"/>
          </a:xfrm>
          <a:prstGeom prst="roundRect">
            <a:avLst>
              <a:gd fmla="val 5214" name="adj"/>
            </a:avLst>
          </a:prstGeom>
          <a:noFill/>
          <a:ln>
            <a:noFill/>
          </a:ln>
        </p:spPr>
      </p:pic>
      <p:sp>
        <p:nvSpPr>
          <p:cNvPr id="303" name="Google Shape;303;p13"/>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14"/>
          <p:cNvSpPr/>
          <p:nvPr/>
        </p:nvSpPr>
        <p:spPr>
          <a:xfrm>
            <a:off x="360000" y="660250"/>
            <a:ext cx="9489600" cy="809400"/>
          </a:xfrm>
          <a:prstGeom prst="roundRect">
            <a:avLst>
              <a:gd fmla="val 50000" name="adj"/>
            </a:avLst>
          </a:prstGeom>
          <a:solidFill>
            <a:srgbClr val="FFFFFF"/>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14"/>
          <p:cNvSpPr txBox="1"/>
          <p:nvPr/>
        </p:nvSpPr>
        <p:spPr>
          <a:xfrm>
            <a:off x="1241499" y="713339"/>
            <a:ext cx="5370000" cy="7389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000"/>
              <a:buFont typeface="Arial"/>
              <a:buNone/>
            </a:pPr>
            <a:r>
              <a:rPr b="0" i="0" lang="en-GB" sz="4000" u="none" cap="none" strike="noStrike">
                <a:solidFill>
                  <a:srgbClr val="004EB2"/>
                </a:solidFill>
                <a:latin typeface="Google Sans Medium"/>
                <a:ea typeface="Google Sans Medium"/>
                <a:cs typeface="Google Sans Medium"/>
                <a:sym typeface="Google Sans Medium"/>
              </a:rPr>
              <a:t>Valed vastused</a:t>
            </a:r>
            <a:endParaRPr b="0" i="0" sz="4000" u="none" cap="none" strike="noStrike">
              <a:solidFill>
                <a:srgbClr val="004EB2"/>
              </a:solidFill>
              <a:latin typeface="Google Sans Medium"/>
              <a:ea typeface="Google Sans Medium"/>
              <a:cs typeface="Google Sans Medium"/>
              <a:sym typeface="Google Sans Medium"/>
            </a:endParaRPr>
          </a:p>
        </p:txBody>
      </p:sp>
      <p:grpSp>
        <p:nvGrpSpPr>
          <p:cNvPr id="310" name="Google Shape;310;p14"/>
          <p:cNvGrpSpPr/>
          <p:nvPr/>
        </p:nvGrpSpPr>
        <p:grpSpPr>
          <a:xfrm>
            <a:off x="388925" y="1805600"/>
            <a:ext cx="5187500" cy="2081400"/>
            <a:chOff x="388925" y="1805600"/>
            <a:chExt cx="5187500" cy="2081400"/>
          </a:xfrm>
        </p:grpSpPr>
        <p:sp>
          <p:nvSpPr>
            <p:cNvPr id="311" name="Google Shape;311;p14"/>
            <p:cNvSpPr txBox="1"/>
            <p:nvPr/>
          </p:nvSpPr>
          <p:spPr>
            <a:xfrm>
              <a:off x="756625" y="1805600"/>
              <a:ext cx="4819800" cy="20814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600"/>
                <a:buFont typeface="Arial"/>
                <a:buNone/>
              </a:pPr>
              <a:r>
                <a:rPr b="0" i="0" lang="en-GB" sz="1600" u="none" cap="none" strike="noStrike">
                  <a:solidFill>
                    <a:srgbClr val="202124"/>
                  </a:solidFill>
                  <a:latin typeface="Google Sans"/>
                  <a:ea typeface="Google Sans"/>
                  <a:cs typeface="Google Sans"/>
                  <a:sym typeface="Google Sans"/>
                </a:rPr>
                <a:t>Kui tehisintellekti tööriist ei mõista küsimust, võib see anda sulle vale vastus.</a:t>
              </a:r>
              <a:endParaRPr b="0" i="0" sz="1600" u="none" cap="none" strike="noStrike">
                <a:solidFill>
                  <a:srgbClr val="202124"/>
                </a:solidFill>
                <a:latin typeface="Google Sans"/>
                <a:ea typeface="Google Sans"/>
                <a:cs typeface="Google Sans"/>
                <a:sym typeface="Google Sans"/>
              </a:endParaRPr>
            </a:p>
            <a:p>
              <a:pPr indent="0" lvl="0" marL="0" marR="0" rtl="0" algn="l">
                <a:lnSpc>
                  <a:spcPct val="125000"/>
                </a:lnSpc>
                <a:spcBef>
                  <a:spcPts val="2000"/>
                </a:spcBef>
                <a:spcAft>
                  <a:spcPts val="2000"/>
                </a:spcAft>
                <a:buClr>
                  <a:srgbClr val="000000"/>
                </a:buClr>
                <a:buSzPts val="1600"/>
                <a:buFont typeface="Arial"/>
                <a:buNone/>
              </a:pPr>
              <a:r>
                <a:rPr b="0" i="0" lang="en-GB" sz="1600" u="none" cap="none" strike="noStrike">
                  <a:solidFill>
                    <a:srgbClr val="202124"/>
                  </a:solidFill>
                  <a:latin typeface="Google Sans"/>
                  <a:ea typeface="Google Sans"/>
                  <a:cs typeface="Google Sans"/>
                  <a:sym typeface="Google Sans"/>
                </a:rPr>
                <a:t>Näiteks: kui esitad ebaselge küsimuse sõna </a:t>
              </a:r>
              <a:r>
                <a:rPr b="0" i="1" lang="en-GB" sz="1600" u="none" cap="none" strike="noStrike">
                  <a:solidFill>
                    <a:srgbClr val="202124"/>
                  </a:solidFill>
                  <a:latin typeface="Google Sans"/>
                  <a:ea typeface="Google Sans"/>
                  <a:cs typeface="Google Sans"/>
                  <a:sym typeface="Google Sans"/>
                </a:rPr>
                <a:t>“bats”</a:t>
              </a:r>
              <a:r>
                <a:rPr b="0" i="0" lang="en-GB" sz="1600" u="none" cap="none" strike="noStrike">
                  <a:solidFill>
                    <a:srgbClr val="202124"/>
                  </a:solidFill>
                  <a:latin typeface="Google Sans"/>
                  <a:ea typeface="Google Sans"/>
                  <a:cs typeface="Google Sans"/>
                  <a:sym typeface="Google Sans"/>
                </a:rPr>
                <a:t> kohta (mis tähendab inglise keeles nii nahkhiiri kui ka kurikaid), võib tehisintellekt keelest valesti aru saada ja anda sulle infot hoopis spordivahendite kohta.</a:t>
              </a:r>
              <a:endParaRPr b="0" i="0" sz="1600" u="none" cap="none" strike="noStrike">
                <a:solidFill>
                  <a:srgbClr val="202124"/>
                </a:solidFill>
                <a:latin typeface="Google Sans"/>
                <a:ea typeface="Google Sans"/>
                <a:cs typeface="Google Sans"/>
                <a:sym typeface="Google Sans"/>
              </a:endParaRPr>
            </a:p>
          </p:txBody>
        </p:sp>
        <p:sp>
          <p:nvSpPr>
            <p:cNvPr id="312" name="Google Shape;312;p14"/>
            <p:cNvSpPr/>
            <p:nvPr/>
          </p:nvSpPr>
          <p:spPr>
            <a:xfrm>
              <a:off x="388925" y="1831576"/>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004E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grpSp>
      <p:pic>
        <p:nvPicPr>
          <p:cNvPr id="313" name="Google Shape;313;p14"/>
          <p:cNvPicPr preferRelativeResize="0"/>
          <p:nvPr/>
        </p:nvPicPr>
        <p:blipFill rotWithShape="1">
          <a:blip r:embed="rId3">
            <a:alphaModFix/>
          </a:blip>
          <a:srcRect b="0" l="0" r="0" t="0"/>
          <a:stretch/>
        </p:blipFill>
        <p:spPr>
          <a:xfrm>
            <a:off x="652612" y="812734"/>
            <a:ext cx="486899" cy="487231"/>
          </a:xfrm>
          <a:prstGeom prst="rect">
            <a:avLst/>
          </a:prstGeom>
          <a:noFill/>
          <a:ln>
            <a:noFill/>
          </a:ln>
        </p:spPr>
      </p:pic>
      <p:cxnSp>
        <p:nvCxnSpPr>
          <p:cNvPr id="314" name="Google Shape;314;p14"/>
          <p:cNvCxnSpPr>
            <a:stCxn id="315" idx="1"/>
          </p:cNvCxnSpPr>
          <p:nvPr/>
        </p:nvCxnSpPr>
        <p:spPr>
          <a:xfrm>
            <a:off x="360000" y="360000"/>
            <a:ext cx="8787900" cy="0"/>
          </a:xfrm>
          <a:prstGeom prst="straightConnector1">
            <a:avLst/>
          </a:prstGeom>
          <a:noFill/>
          <a:ln cap="flat" cmpd="sng" w="9525">
            <a:solidFill>
              <a:srgbClr val="004EB2"/>
            </a:solidFill>
            <a:prstDash val="solid"/>
            <a:round/>
            <a:headEnd len="sm" w="sm" type="none"/>
            <a:tailEnd len="sm" w="sm" type="none"/>
          </a:ln>
        </p:spPr>
      </p:cxnSp>
      <p:sp>
        <p:nvSpPr>
          <p:cNvPr id="315" name="Google Shape;315;p14"/>
          <p:cNvSpPr/>
          <p:nvPr/>
        </p:nvSpPr>
        <p:spPr>
          <a:xfrm>
            <a:off x="360000" y="269700"/>
            <a:ext cx="1224900" cy="180600"/>
          </a:xfrm>
          <a:prstGeom prst="roundRect">
            <a:avLst>
              <a:gd fmla="val 50000" name="adj"/>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14"/>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17" name="Google Shape;317;p14"/>
          <p:cNvGrpSpPr/>
          <p:nvPr/>
        </p:nvGrpSpPr>
        <p:grpSpPr>
          <a:xfrm>
            <a:off x="5969325" y="1803100"/>
            <a:ext cx="2765700" cy="2607600"/>
            <a:chOff x="6017800" y="1769900"/>
            <a:chExt cx="2765700" cy="2607600"/>
          </a:xfrm>
        </p:grpSpPr>
        <p:pic>
          <p:nvPicPr>
            <p:cNvPr id="318" name="Google Shape;318;p14" title="gemini bats.png"/>
            <p:cNvPicPr preferRelativeResize="0"/>
            <p:nvPr/>
          </p:nvPicPr>
          <p:blipFill rotWithShape="1">
            <a:blip r:embed="rId4">
              <a:alphaModFix/>
            </a:blip>
            <a:srcRect b="3305" l="27194" r="23639" t="14282"/>
            <a:stretch/>
          </p:blipFill>
          <p:spPr>
            <a:xfrm>
              <a:off x="6017800" y="1769900"/>
              <a:ext cx="2765700" cy="2607600"/>
            </a:xfrm>
            <a:prstGeom prst="roundRect">
              <a:avLst>
                <a:gd fmla="val 6869" name="adj"/>
              </a:avLst>
            </a:prstGeom>
            <a:noFill/>
            <a:ln>
              <a:noFill/>
            </a:ln>
          </p:spPr>
        </p:pic>
        <p:sp>
          <p:nvSpPr>
            <p:cNvPr id="319" name="Google Shape;319;p14"/>
            <p:cNvSpPr/>
            <p:nvPr/>
          </p:nvSpPr>
          <p:spPr>
            <a:xfrm>
              <a:off x="7678750" y="1890075"/>
              <a:ext cx="949200" cy="180600"/>
            </a:xfrm>
            <a:prstGeom prst="rect">
              <a:avLst/>
            </a:prstGeom>
            <a:solidFill>
              <a:srgbClr val="1B1C1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20" name="Google Shape;320;p14"/>
          <p:cNvSpPr/>
          <p:nvPr/>
        </p:nvSpPr>
        <p:spPr>
          <a:xfrm>
            <a:off x="6880300" y="1636150"/>
            <a:ext cx="2042700" cy="358500"/>
          </a:xfrm>
          <a:prstGeom prst="roundRect">
            <a:avLst>
              <a:gd fmla="val 50000" name="adj"/>
            </a:avLst>
          </a:prstGeom>
          <a:solidFill>
            <a:schemeClr val="dk1"/>
          </a:solidFill>
          <a:ln cap="flat" cmpd="sng" w="9525">
            <a:solidFill>
              <a:srgbClr val="F9FBF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en-GB" sz="1100" u="none" cap="none" strike="noStrike">
                <a:solidFill>
                  <a:srgbClr val="F9FBFD"/>
                </a:solidFill>
                <a:latin typeface="Google Sans Medium"/>
                <a:ea typeface="Google Sans Medium"/>
                <a:cs typeface="Google Sans Medium"/>
                <a:sym typeface="Google Sans Medium"/>
              </a:rPr>
              <a:t>Tell me more about bats</a:t>
            </a:r>
            <a:endParaRPr b="0" i="0" sz="1100" u="none" cap="none" strike="noStrike">
              <a:solidFill>
                <a:srgbClr val="F9FBFD"/>
              </a:solidFill>
              <a:latin typeface="Google Sans Medium"/>
              <a:ea typeface="Google Sans Medium"/>
              <a:cs typeface="Google Sans Medium"/>
              <a:sym typeface="Google Sans Medium"/>
            </a:endParaRPr>
          </a:p>
        </p:txBody>
      </p:sp>
      <p:sp>
        <p:nvSpPr>
          <p:cNvPr id="321" name="Google Shape;321;p14"/>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5"/>
          <p:cNvSpPr/>
          <p:nvPr/>
        </p:nvSpPr>
        <p:spPr>
          <a:xfrm>
            <a:off x="360000" y="660250"/>
            <a:ext cx="9489600" cy="809400"/>
          </a:xfrm>
          <a:prstGeom prst="roundRect">
            <a:avLst>
              <a:gd fmla="val 50000" name="adj"/>
            </a:avLst>
          </a:prstGeom>
          <a:solidFill>
            <a:srgbClr val="FFFFFF"/>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15"/>
          <p:cNvSpPr txBox="1"/>
          <p:nvPr/>
        </p:nvSpPr>
        <p:spPr>
          <a:xfrm>
            <a:off x="1241499" y="713339"/>
            <a:ext cx="5370000" cy="7389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000"/>
              <a:buFont typeface="Arial"/>
              <a:buNone/>
            </a:pPr>
            <a:r>
              <a:rPr b="0" i="0" lang="en-GB" sz="4000" u="none" cap="none" strike="noStrike">
                <a:solidFill>
                  <a:srgbClr val="004EB2"/>
                </a:solidFill>
                <a:latin typeface="Google Sans Medium"/>
                <a:ea typeface="Google Sans Medium"/>
                <a:cs typeface="Google Sans Medium"/>
                <a:sym typeface="Google Sans Medium"/>
              </a:rPr>
              <a:t>Kallutatus</a:t>
            </a:r>
            <a:endParaRPr b="0" i="0" sz="4000" u="none" cap="none" strike="noStrike">
              <a:solidFill>
                <a:srgbClr val="004EB2"/>
              </a:solidFill>
              <a:latin typeface="Google Sans Medium"/>
              <a:ea typeface="Google Sans Medium"/>
              <a:cs typeface="Google Sans Medium"/>
              <a:sym typeface="Google Sans Medium"/>
            </a:endParaRPr>
          </a:p>
        </p:txBody>
      </p:sp>
      <p:grpSp>
        <p:nvGrpSpPr>
          <p:cNvPr id="328" name="Google Shape;328;p15"/>
          <p:cNvGrpSpPr/>
          <p:nvPr/>
        </p:nvGrpSpPr>
        <p:grpSpPr>
          <a:xfrm>
            <a:off x="388925" y="1728370"/>
            <a:ext cx="5187500" cy="294000"/>
            <a:chOff x="388925" y="1728370"/>
            <a:chExt cx="5187500" cy="294000"/>
          </a:xfrm>
        </p:grpSpPr>
        <p:sp>
          <p:nvSpPr>
            <p:cNvPr id="329" name="Google Shape;329;p15"/>
            <p:cNvSpPr txBox="1"/>
            <p:nvPr/>
          </p:nvSpPr>
          <p:spPr>
            <a:xfrm>
              <a:off x="756625" y="1728370"/>
              <a:ext cx="4819800" cy="2940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600"/>
                <a:buFont typeface="Arial"/>
                <a:buNone/>
              </a:pPr>
              <a:r>
                <a:t/>
              </a:r>
              <a:endParaRPr b="0" i="0" sz="1600" u="none" cap="none" strike="noStrike">
                <a:solidFill>
                  <a:srgbClr val="202124"/>
                </a:solidFill>
                <a:latin typeface="Google Sans"/>
                <a:ea typeface="Google Sans"/>
                <a:cs typeface="Google Sans"/>
                <a:sym typeface="Google Sans"/>
              </a:endParaRPr>
            </a:p>
          </p:txBody>
        </p:sp>
        <p:sp>
          <p:nvSpPr>
            <p:cNvPr id="330" name="Google Shape;330;p15"/>
            <p:cNvSpPr/>
            <p:nvPr/>
          </p:nvSpPr>
          <p:spPr>
            <a:xfrm>
              <a:off x="388925" y="1754347"/>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004E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grpSp>
      <p:sp>
        <p:nvSpPr>
          <p:cNvPr id="331" name="Google Shape;331;p15"/>
          <p:cNvSpPr/>
          <p:nvPr/>
        </p:nvSpPr>
        <p:spPr>
          <a:xfrm>
            <a:off x="5972425" y="1664475"/>
            <a:ext cx="2811600" cy="3011400"/>
          </a:xfrm>
          <a:prstGeom prst="roundRect">
            <a:avLst>
              <a:gd fmla="val 5911" name="adj"/>
            </a:avLst>
          </a:prstGeom>
          <a:solidFill>
            <a:schemeClr val="dk2"/>
          </a:solidFill>
          <a:ln>
            <a:noFill/>
          </a:ln>
        </p:spPr>
        <p:txBody>
          <a:bodyPr anchorCtr="0" anchor="ctr" bIns="0" lIns="378000" spcFirstLastPara="1" rIns="37800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Google Sans"/>
                <a:ea typeface="Google Sans"/>
                <a:cs typeface="Google Sans"/>
                <a:sym typeface="Google Sans"/>
              </a:rPr>
              <a:t>Mis on kallutatus?</a:t>
            </a:r>
            <a:endParaRPr b="0" i="0" sz="1600" u="none" cap="none" strike="noStrike">
              <a:solidFill>
                <a:srgbClr val="000000"/>
              </a:solidFill>
              <a:latin typeface="Google Sans"/>
              <a:ea typeface="Google Sans"/>
              <a:cs typeface="Google Sans"/>
              <a:sym typeface="Google Sans"/>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Google Sans"/>
              <a:ea typeface="Google Sans"/>
              <a:cs typeface="Google Sans"/>
              <a:sym typeface="Google Sans"/>
            </a:endParaRPr>
          </a:p>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Google Sans"/>
                <a:ea typeface="Google Sans"/>
                <a:cs typeface="Google Sans"/>
                <a:sym typeface="Google Sans"/>
              </a:rPr>
              <a:t>Kallutatus (ehk inglise keeles </a:t>
            </a:r>
            <a:r>
              <a:rPr b="0" i="1" lang="en-GB" sz="1600" u="none" cap="none" strike="noStrike">
                <a:solidFill>
                  <a:srgbClr val="000000"/>
                </a:solidFill>
                <a:latin typeface="Google Sans"/>
                <a:ea typeface="Google Sans"/>
                <a:cs typeface="Google Sans"/>
                <a:sym typeface="Google Sans"/>
              </a:rPr>
              <a:t>bias</a:t>
            </a:r>
            <a:r>
              <a:rPr b="0" i="0" lang="en-GB" sz="1600" u="none" cap="none" strike="noStrike">
                <a:solidFill>
                  <a:srgbClr val="000000"/>
                </a:solidFill>
                <a:latin typeface="Google Sans"/>
                <a:ea typeface="Google Sans"/>
                <a:cs typeface="Google Sans"/>
                <a:sym typeface="Google Sans"/>
              </a:rPr>
              <a:t>) on eelarvamus kellegi või millegi kasuks (nagu selles olukorras) või kahjuks, võrreldes mõne teise asja, isiku või rühmaga.</a:t>
            </a:r>
            <a:endParaRPr b="0" i="0" sz="1600" u="none" cap="none" strike="noStrike">
              <a:solidFill>
                <a:srgbClr val="000000"/>
              </a:solidFill>
              <a:latin typeface="Google Sans"/>
              <a:ea typeface="Google Sans"/>
              <a:cs typeface="Google Sans"/>
              <a:sym typeface="Google Sans"/>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Google Sans"/>
              <a:ea typeface="Google Sans"/>
              <a:cs typeface="Google Sans"/>
              <a:sym typeface="Google Sans"/>
            </a:endParaRPr>
          </a:p>
        </p:txBody>
      </p:sp>
      <p:grpSp>
        <p:nvGrpSpPr>
          <p:cNvPr id="332" name="Google Shape;332;p15"/>
          <p:cNvGrpSpPr/>
          <p:nvPr/>
        </p:nvGrpSpPr>
        <p:grpSpPr>
          <a:xfrm>
            <a:off x="526800" y="4185622"/>
            <a:ext cx="5320400" cy="615904"/>
            <a:chOff x="388925" y="3554397"/>
            <a:chExt cx="5320400" cy="615904"/>
          </a:xfrm>
        </p:grpSpPr>
        <p:sp>
          <p:nvSpPr>
            <p:cNvPr id="333" name="Google Shape;333;p15"/>
            <p:cNvSpPr/>
            <p:nvPr/>
          </p:nvSpPr>
          <p:spPr>
            <a:xfrm>
              <a:off x="388925" y="3554397"/>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004E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334" name="Google Shape;334;p15"/>
            <p:cNvSpPr txBox="1"/>
            <p:nvPr/>
          </p:nvSpPr>
          <p:spPr>
            <a:xfrm>
              <a:off x="756625" y="3554401"/>
              <a:ext cx="4952700" cy="6159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600"/>
                <a:buFont typeface="Arial"/>
                <a:buNone/>
              </a:pPr>
              <a:r>
                <a:rPr b="0" i="0" lang="en-GB" sz="1600" u="none" cap="none" strike="noStrike">
                  <a:solidFill>
                    <a:schemeClr val="dk1"/>
                  </a:solidFill>
                  <a:latin typeface="Google Sans"/>
                  <a:ea typeface="Google Sans"/>
                  <a:cs typeface="Google Sans"/>
                  <a:sym typeface="Google Sans"/>
                </a:rPr>
                <a:t>Kuidas sa oma soovituseni jõudsid? </a:t>
              </a:r>
              <a:endParaRPr b="0" i="0" sz="1600" u="none" cap="none" strike="noStrike">
                <a:solidFill>
                  <a:schemeClr val="dk1"/>
                </a:solidFill>
                <a:latin typeface="Google Sans"/>
                <a:ea typeface="Google Sans"/>
                <a:cs typeface="Google Sans"/>
                <a:sym typeface="Google Sans"/>
              </a:endParaRPr>
            </a:p>
            <a:p>
              <a:pPr indent="0" lvl="0" marL="0" marR="0" rtl="0" algn="l">
                <a:lnSpc>
                  <a:spcPct val="125000"/>
                </a:lnSpc>
                <a:spcBef>
                  <a:spcPts val="1000"/>
                </a:spcBef>
                <a:spcAft>
                  <a:spcPts val="1000"/>
                </a:spcAft>
                <a:buClr>
                  <a:srgbClr val="000000"/>
                </a:buClr>
                <a:buSzPts val="1600"/>
                <a:buFont typeface="Arial"/>
                <a:buNone/>
              </a:pPr>
              <a:r>
                <a:rPr b="0" i="0" lang="en-GB" sz="1600" u="none" cap="none" strike="noStrike">
                  <a:solidFill>
                    <a:schemeClr val="dk1"/>
                  </a:solidFill>
                  <a:latin typeface="Google Sans"/>
                  <a:ea typeface="Google Sans"/>
                  <a:cs typeface="Google Sans"/>
                  <a:sym typeface="Google Sans"/>
                </a:rPr>
                <a:t>Kas see oli kallutatud?</a:t>
              </a:r>
              <a:endParaRPr b="0" i="0" sz="1600" u="none" cap="none" strike="noStrike">
                <a:solidFill>
                  <a:schemeClr val="dk1"/>
                </a:solidFill>
                <a:latin typeface="Google Sans"/>
                <a:ea typeface="Google Sans"/>
                <a:cs typeface="Google Sans"/>
                <a:sym typeface="Google Sans"/>
              </a:endParaRPr>
            </a:p>
          </p:txBody>
        </p:sp>
      </p:grpSp>
      <p:grpSp>
        <p:nvGrpSpPr>
          <p:cNvPr id="335" name="Google Shape;335;p15"/>
          <p:cNvGrpSpPr/>
          <p:nvPr/>
        </p:nvGrpSpPr>
        <p:grpSpPr>
          <a:xfrm>
            <a:off x="752200" y="1575572"/>
            <a:ext cx="4869600" cy="1199100"/>
            <a:chOff x="752200" y="2108972"/>
            <a:chExt cx="4869600" cy="1199100"/>
          </a:xfrm>
        </p:grpSpPr>
        <p:sp>
          <p:nvSpPr>
            <p:cNvPr id="336" name="Google Shape;336;p15"/>
            <p:cNvSpPr/>
            <p:nvPr/>
          </p:nvSpPr>
          <p:spPr>
            <a:xfrm>
              <a:off x="752200" y="2108972"/>
              <a:ext cx="4869600" cy="1199100"/>
            </a:xfrm>
            <a:prstGeom prst="roundRect">
              <a:avLst>
                <a:gd fmla="val 15781" name="adj"/>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15"/>
            <p:cNvSpPr txBox="1"/>
            <p:nvPr/>
          </p:nvSpPr>
          <p:spPr>
            <a:xfrm>
              <a:off x="948575" y="2276325"/>
              <a:ext cx="4627800" cy="9144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600"/>
                <a:buFont typeface="Arial"/>
                <a:buNone/>
              </a:pPr>
              <a:r>
                <a:rPr b="0" i="0" lang="en-GB" sz="1600" u="none" cap="none" strike="noStrike">
                  <a:solidFill>
                    <a:schemeClr val="dk1"/>
                  </a:solidFill>
                  <a:latin typeface="Google Sans"/>
                  <a:ea typeface="Google Sans"/>
                  <a:cs typeface="Google Sans"/>
                  <a:sym typeface="Google Sans"/>
                </a:rPr>
                <a:t>Mõtle korraks olukorrale, kus su sõber küsib sinult uue muusikaloendi või -kanali voogedastamiseks soovitust.</a:t>
              </a:r>
              <a:endParaRPr b="0" i="0" sz="1600" u="none" cap="none" strike="noStrike">
                <a:solidFill>
                  <a:schemeClr val="dk1"/>
                </a:solidFill>
                <a:latin typeface="Google Sans"/>
                <a:ea typeface="Google Sans"/>
                <a:cs typeface="Google Sans"/>
                <a:sym typeface="Google Sans"/>
              </a:endParaRPr>
            </a:p>
          </p:txBody>
        </p:sp>
      </p:grpSp>
      <p:sp>
        <p:nvSpPr>
          <p:cNvPr id="338" name="Google Shape;338;p15"/>
          <p:cNvSpPr/>
          <p:nvPr/>
        </p:nvSpPr>
        <p:spPr>
          <a:xfrm>
            <a:off x="526800" y="4645947"/>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004E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grpSp>
        <p:nvGrpSpPr>
          <p:cNvPr id="339" name="Google Shape;339;p15"/>
          <p:cNvGrpSpPr/>
          <p:nvPr/>
        </p:nvGrpSpPr>
        <p:grpSpPr>
          <a:xfrm>
            <a:off x="752200" y="2880597"/>
            <a:ext cx="4869600" cy="1199100"/>
            <a:chOff x="752200" y="2108972"/>
            <a:chExt cx="4869600" cy="1199100"/>
          </a:xfrm>
        </p:grpSpPr>
        <p:sp>
          <p:nvSpPr>
            <p:cNvPr id="340" name="Google Shape;340;p15"/>
            <p:cNvSpPr/>
            <p:nvPr/>
          </p:nvSpPr>
          <p:spPr>
            <a:xfrm>
              <a:off x="752200" y="2108972"/>
              <a:ext cx="4869600" cy="1199100"/>
            </a:xfrm>
            <a:prstGeom prst="roundRect">
              <a:avLst>
                <a:gd fmla="val 15781" name="adj"/>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15"/>
            <p:cNvSpPr txBox="1"/>
            <p:nvPr/>
          </p:nvSpPr>
          <p:spPr>
            <a:xfrm>
              <a:off x="948567" y="2276319"/>
              <a:ext cx="4251900" cy="8898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600"/>
                <a:buFont typeface="Arial"/>
                <a:buNone/>
              </a:pPr>
              <a:r>
                <a:rPr b="0" i="0" lang="en-GB" sz="1600" u="none" cap="none" strike="noStrike">
                  <a:solidFill>
                    <a:schemeClr val="dk1"/>
                  </a:solidFill>
                  <a:latin typeface="Google Sans"/>
                  <a:ea typeface="Google Sans"/>
                  <a:cs typeface="Google Sans"/>
                  <a:sym typeface="Google Sans"/>
                </a:rPr>
                <a:t>VÕI kui klassikaaslane küsib, millisel gümnaasiumil on parim korvpallimeeskond – kas sinu vastus võib olla kallutatud?</a:t>
              </a:r>
              <a:endParaRPr b="0" i="0" sz="1600" u="none" cap="none" strike="noStrike">
                <a:solidFill>
                  <a:schemeClr val="dk1"/>
                </a:solidFill>
                <a:latin typeface="Google Sans"/>
                <a:ea typeface="Google Sans"/>
                <a:cs typeface="Google Sans"/>
                <a:sym typeface="Google Sans"/>
              </a:endParaRPr>
            </a:p>
          </p:txBody>
        </p:sp>
      </p:grpSp>
      <p:pic>
        <p:nvPicPr>
          <p:cNvPr id="342" name="Google Shape;342;p15"/>
          <p:cNvPicPr preferRelativeResize="0"/>
          <p:nvPr/>
        </p:nvPicPr>
        <p:blipFill rotWithShape="1">
          <a:blip r:embed="rId3">
            <a:alphaModFix/>
          </a:blip>
          <a:srcRect b="0" l="0" r="0" t="0"/>
          <a:stretch/>
        </p:blipFill>
        <p:spPr>
          <a:xfrm>
            <a:off x="652612" y="812734"/>
            <a:ext cx="486899" cy="487231"/>
          </a:xfrm>
          <a:prstGeom prst="rect">
            <a:avLst/>
          </a:prstGeom>
          <a:noFill/>
          <a:ln>
            <a:noFill/>
          </a:ln>
        </p:spPr>
      </p:pic>
      <p:cxnSp>
        <p:nvCxnSpPr>
          <p:cNvPr id="343" name="Google Shape;343;p15"/>
          <p:cNvCxnSpPr>
            <a:stCxn id="344" idx="1"/>
          </p:cNvCxnSpPr>
          <p:nvPr/>
        </p:nvCxnSpPr>
        <p:spPr>
          <a:xfrm>
            <a:off x="360000" y="360000"/>
            <a:ext cx="8787900" cy="0"/>
          </a:xfrm>
          <a:prstGeom prst="straightConnector1">
            <a:avLst/>
          </a:prstGeom>
          <a:noFill/>
          <a:ln cap="flat" cmpd="sng" w="9525">
            <a:solidFill>
              <a:srgbClr val="004EB2"/>
            </a:solidFill>
            <a:prstDash val="solid"/>
            <a:round/>
            <a:headEnd len="sm" w="sm" type="none"/>
            <a:tailEnd len="sm" w="sm" type="none"/>
          </a:ln>
        </p:spPr>
      </p:cxnSp>
      <p:sp>
        <p:nvSpPr>
          <p:cNvPr id="344" name="Google Shape;344;p15"/>
          <p:cNvSpPr/>
          <p:nvPr/>
        </p:nvSpPr>
        <p:spPr>
          <a:xfrm>
            <a:off x="360000" y="269700"/>
            <a:ext cx="1224900" cy="180600"/>
          </a:xfrm>
          <a:prstGeom prst="roundRect">
            <a:avLst>
              <a:gd fmla="val 50000" name="adj"/>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15"/>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15"/>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16"/>
          <p:cNvSpPr/>
          <p:nvPr/>
        </p:nvSpPr>
        <p:spPr>
          <a:xfrm>
            <a:off x="360000" y="660250"/>
            <a:ext cx="9489600" cy="809400"/>
          </a:xfrm>
          <a:prstGeom prst="roundRect">
            <a:avLst>
              <a:gd fmla="val 50000" name="adj"/>
            </a:avLst>
          </a:prstGeom>
          <a:solidFill>
            <a:srgbClr val="FFFFFF"/>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16"/>
          <p:cNvSpPr txBox="1"/>
          <p:nvPr/>
        </p:nvSpPr>
        <p:spPr>
          <a:xfrm>
            <a:off x="1241499" y="713339"/>
            <a:ext cx="5370000" cy="7389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000"/>
              <a:buFont typeface="Arial"/>
              <a:buNone/>
            </a:pPr>
            <a:r>
              <a:rPr b="0" i="0" lang="en-GB" sz="4000" u="none" cap="none" strike="noStrike">
                <a:solidFill>
                  <a:srgbClr val="004EB2"/>
                </a:solidFill>
                <a:latin typeface="Google Sans Medium"/>
                <a:ea typeface="Google Sans Medium"/>
                <a:cs typeface="Google Sans Medium"/>
                <a:sym typeface="Google Sans Medium"/>
              </a:rPr>
              <a:t>Kallutatus</a:t>
            </a:r>
            <a:endParaRPr b="0" i="0" sz="4000" u="none" cap="none" strike="noStrike">
              <a:solidFill>
                <a:srgbClr val="004EB2"/>
              </a:solidFill>
              <a:latin typeface="Google Sans Medium"/>
              <a:ea typeface="Google Sans Medium"/>
              <a:cs typeface="Google Sans Medium"/>
              <a:sym typeface="Google Sans Medium"/>
            </a:endParaRPr>
          </a:p>
        </p:txBody>
      </p:sp>
      <p:grpSp>
        <p:nvGrpSpPr>
          <p:cNvPr id="353" name="Google Shape;353;p16"/>
          <p:cNvGrpSpPr/>
          <p:nvPr/>
        </p:nvGrpSpPr>
        <p:grpSpPr>
          <a:xfrm>
            <a:off x="388925" y="1880770"/>
            <a:ext cx="5187500" cy="294000"/>
            <a:chOff x="388925" y="1728370"/>
            <a:chExt cx="5187500" cy="294000"/>
          </a:xfrm>
        </p:grpSpPr>
        <p:sp>
          <p:nvSpPr>
            <p:cNvPr id="354" name="Google Shape;354;p16"/>
            <p:cNvSpPr txBox="1"/>
            <p:nvPr/>
          </p:nvSpPr>
          <p:spPr>
            <a:xfrm>
              <a:off x="756625" y="1728370"/>
              <a:ext cx="4819800" cy="2940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600"/>
                <a:buFont typeface="Arial"/>
                <a:buNone/>
              </a:pPr>
              <a:r>
                <a:t/>
              </a:r>
              <a:endParaRPr b="0" i="0" sz="1600" u="none" cap="none" strike="noStrike">
                <a:solidFill>
                  <a:srgbClr val="202124"/>
                </a:solidFill>
                <a:latin typeface="Google Sans"/>
                <a:ea typeface="Google Sans"/>
                <a:cs typeface="Google Sans"/>
                <a:sym typeface="Google Sans"/>
              </a:endParaRPr>
            </a:p>
          </p:txBody>
        </p:sp>
        <p:sp>
          <p:nvSpPr>
            <p:cNvPr id="355" name="Google Shape;355;p16"/>
            <p:cNvSpPr/>
            <p:nvPr/>
          </p:nvSpPr>
          <p:spPr>
            <a:xfrm>
              <a:off x="388925" y="1754347"/>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004E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grpSp>
      <p:sp>
        <p:nvSpPr>
          <p:cNvPr id="356" name="Google Shape;356;p16"/>
          <p:cNvSpPr txBox="1"/>
          <p:nvPr/>
        </p:nvSpPr>
        <p:spPr>
          <a:xfrm>
            <a:off x="923176" y="1882625"/>
            <a:ext cx="4653300" cy="8898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600"/>
              <a:buFont typeface="Arial"/>
              <a:buNone/>
            </a:pPr>
            <a:r>
              <a:rPr b="0" i="0" lang="en-GB" sz="1600" u="none" cap="none" strike="noStrike">
                <a:solidFill>
                  <a:schemeClr val="dk1"/>
                </a:solidFill>
                <a:latin typeface="Google Sans"/>
                <a:ea typeface="Google Sans"/>
                <a:cs typeface="Google Sans"/>
                <a:sym typeface="Google Sans"/>
              </a:rPr>
              <a:t>Inimestel on üldiselt oma eelistused ja eelarvamused. </a:t>
            </a:r>
            <a:endParaRPr b="0" i="0" sz="1600" u="none" cap="none" strike="noStrike">
              <a:solidFill>
                <a:schemeClr val="dk1"/>
              </a:solidFill>
              <a:latin typeface="Google Sans"/>
              <a:ea typeface="Google Sans"/>
              <a:cs typeface="Google Sans"/>
              <a:sym typeface="Google Sans"/>
            </a:endParaRPr>
          </a:p>
          <a:p>
            <a:pPr indent="0" lvl="0" marL="0" marR="0" rtl="0" algn="l">
              <a:lnSpc>
                <a:spcPct val="125000"/>
              </a:lnSpc>
              <a:spcBef>
                <a:spcPts val="1000"/>
              </a:spcBef>
              <a:spcAft>
                <a:spcPts val="1000"/>
              </a:spcAft>
              <a:buClr>
                <a:srgbClr val="000000"/>
              </a:buClr>
              <a:buSzPts val="1600"/>
              <a:buFont typeface="Arial"/>
              <a:buNone/>
            </a:pPr>
            <a:r>
              <a:rPr b="0" i="0" lang="en-GB" sz="1600" u="none" cap="none" strike="noStrike">
                <a:solidFill>
                  <a:schemeClr val="dk1"/>
                </a:solidFill>
                <a:latin typeface="Google Sans"/>
                <a:ea typeface="Google Sans"/>
                <a:cs typeface="Google Sans"/>
                <a:sym typeface="Google Sans"/>
              </a:rPr>
              <a:t>Kuna inimesed on need, kes treenivad tehisintellekti mudeleid (nagu </a:t>
            </a:r>
            <a:r>
              <a:rPr b="0" i="1" lang="en-GB" sz="1600" u="none" cap="none" strike="noStrike">
                <a:solidFill>
                  <a:schemeClr val="dk1"/>
                </a:solidFill>
                <a:latin typeface="Google Sans"/>
                <a:ea typeface="Google Sans"/>
                <a:cs typeface="Google Sans"/>
                <a:sym typeface="Google Sans"/>
              </a:rPr>
              <a:t>Gemini</a:t>
            </a:r>
            <a:r>
              <a:rPr b="0" i="0" lang="en-GB" sz="1600" u="none" cap="none" strike="noStrike">
                <a:solidFill>
                  <a:schemeClr val="dk1"/>
                </a:solidFill>
                <a:latin typeface="Google Sans"/>
                <a:ea typeface="Google Sans"/>
                <a:cs typeface="Google Sans"/>
                <a:sym typeface="Google Sans"/>
              </a:rPr>
              <a:t>), ning inimesed on loonud ja postitanud internetti kogu selle info, mida </a:t>
            </a:r>
            <a:r>
              <a:rPr b="0" i="1" lang="en-GB" sz="1600" u="none" cap="none" strike="noStrike">
                <a:solidFill>
                  <a:schemeClr val="dk1"/>
                </a:solidFill>
                <a:latin typeface="Google Sans"/>
                <a:ea typeface="Google Sans"/>
                <a:cs typeface="Google Sans"/>
                <a:sym typeface="Google Sans"/>
              </a:rPr>
              <a:t>Gemini </a:t>
            </a:r>
            <a:r>
              <a:rPr b="0" i="0" lang="en-GB" sz="1600" u="none" cap="none" strike="noStrike">
                <a:solidFill>
                  <a:schemeClr val="dk1"/>
                </a:solidFill>
                <a:latin typeface="Google Sans"/>
                <a:ea typeface="Google Sans"/>
                <a:cs typeface="Google Sans"/>
                <a:sym typeface="Google Sans"/>
              </a:rPr>
              <a:t>kasutab, siis ongi neil infokildudel oht olla kallutatud ühe või teise konkreetse mõtteviisi suunas.</a:t>
            </a:r>
            <a:endParaRPr b="0" i="0" sz="1600" u="none" cap="none" strike="noStrike">
              <a:solidFill>
                <a:schemeClr val="dk1"/>
              </a:solidFill>
              <a:latin typeface="Google Sans"/>
              <a:ea typeface="Google Sans"/>
              <a:cs typeface="Google Sans"/>
              <a:sym typeface="Google Sans"/>
            </a:endParaRPr>
          </a:p>
        </p:txBody>
      </p:sp>
      <p:pic>
        <p:nvPicPr>
          <p:cNvPr id="357" name="Google Shape;357;p16"/>
          <p:cNvPicPr preferRelativeResize="0"/>
          <p:nvPr/>
        </p:nvPicPr>
        <p:blipFill rotWithShape="1">
          <a:blip r:embed="rId3">
            <a:alphaModFix/>
          </a:blip>
          <a:srcRect b="0" l="0" r="0" t="0"/>
          <a:stretch/>
        </p:blipFill>
        <p:spPr>
          <a:xfrm>
            <a:off x="652612" y="812734"/>
            <a:ext cx="486899" cy="487231"/>
          </a:xfrm>
          <a:prstGeom prst="rect">
            <a:avLst/>
          </a:prstGeom>
          <a:noFill/>
          <a:ln>
            <a:noFill/>
          </a:ln>
        </p:spPr>
      </p:pic>
      <p:cxnSp>
        <p:nvCxnSpPr>
          <p:cNvPr id="358" name="Google Shape;358;p16"/>
          <p:cNvCxnSpPr>
            <a:stCxn id="359" idx="1"/>
          </p:cNvCxnSpPr>
          <p:nvPr/>
        </p:nvCxnSpPr>
        <p:spPr>
          <a:xfrm>
            <a:off x="360000" y="360000"/>
            <a:ext cx="8787900" cy="0"/>
          </a:xfrm>
          <a:prstGeom prst="straightConnector1">
            <a:avLst/>
          </a:prstGeom>
          <a:noFill/>
          <a:ln cap="flat" cmpd="sng" w="9525">
            <a:solidFill>
              <a:srgbClr val="004EB2"/>
            </a:solidFill>
            <a:prstDash val="solid"/>
            <a:round/>
            <a:headEnd len="sm" w="sm" type="none"/>
            <a:tailEnd len="sm" w="sm" type="none"/>
          </a:ln>
        </p:spPr>
      </p:cxnSp>
      <p:sp>
        <p:nvSpPr>
          <p:cNvPr id="359" name="Google Shape;359;p16"/>
          <p:cNvSpPr/>
          <p:nvPr/>
        </p:nvSpPr>
        <p:spPr>
          <a:xfrm>
            <a:off x="360000" y="269700"/>
            <a:ext cx="1224900" cy="180600"/>
          </a:xfrm>
          <a:prstGeom prst="roundRect">
            <a:avLst>
              <a:gd fmla="val 50000" name="adj"/>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16"/>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61" name="Google Shape;361;p16" title="2024-06-28_wtbrged_chicago_photos_edited-25.jpg"/>
          <p:cNvPicPr preferRelativeResize="0"/>
          <p:nvPr/>
        </p:nvPicPr>
        <p:blipFill rotWithShape="1">
          <a:blip r:embed="rId4">
            <a:alphaModFix/>
          </a:blip>
          <a:srcRect b="0" l="34685" r="965" t="0"/>
          <a:stretch/>
        </p:blipFill>
        <p:spPr>
          <a:xfrm>
            <a:off x="5883000" y="1664475"/>
            <a:ext cx="2901000" cy="3011400"/>
          </a:xfrm>
          <a:prstGeom prst="roundRect">
            <a:avLst>
              <a:gd fmla="val 5952" name="adj"/>
            </a:avLst>
          </a:prstGeom>
          <a:noFill/>
          <a:ln>
            <a:noFill/>
          </a:ln>
        </p:spPr>
      </p:pic>
      <p:sp>
        <p:nvSpPr>
          <p:cNvPr id="362" name="Google Shape;362;p16"/>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17"/>
          <p:cNvSpPr/>
          <p:nvPr/>
        </p:nvSpPr>
        <p:spPr>
          <a:xfrm>
            <a:off x="360000" y="1007550"/>
            <a:ext cx="5010000" cy="3776100"/>
          </a:xfrm>
          <a:prstGeom prst="roundRect">
            <a:avLst>
              <a:gd fmla="val 8107" name="adj"/>
            </a:avLst>
          </a:prstGeom>
          <a:solidFill>
            <a:srgbClr val="FFFFFF"/>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17"/>
          <p:cNvSpPr/>
          <p:nvPr/>
        </p:nvSpPr>
        <p:spPr>
          <a:xfrm>
            <a:off x="360000" y="632100"/>
            <a:ext cx="5010000" cy="824100"/>
          </a:xfrm>
          <a:prstGeom prst="round2SameRect">
            <a:avLst>
              <a:gd fmla="val 30594" name="adj1"/>
              <a:gd fmla="val 0" name="adj2"/>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17"/>
          <p:cNvSpPr txBox="1"/>
          <p:nvPr/>
        </p:nvSpPr>
        <p:spPr>
          <a:xfrm>
            <a:off x="483650" y="1691500"/>
            <a:ext cx="4581900" cy="2784600"/>
          </a:xfrm>
          <a:prstGeom prst="rect">
            <a:avLst/>
          </a:prstGeom>
          <a:noFill/>
          <a:ln>
            <a:noFill/>
          </a:ln>
        </p:spPr>
        <p:txBody>
          <a:bodyPr anchorCtr="0" anchor="t" bIns="0" lIns="0" spcFirstLastPara="1" rIns="0" wrap="square" tIns="0">
            <a:noAutofit/>
          </a:bodyPr>
          <a:lstStyle/>
          <a:p>
            <a:pPr indent="-304800" lvl="0" marL="457200" marR="0" rtl="0" algn="l">
              <a:lnSpc>
                <a:spcPct val="125000"/>
              </a:lnSpc>
              <a:spcBef>
                <a:spcPts val="0"/>
              </a:spcBef>
              <a:spcAft>
                <a:spcPts val="0"/>
              </a:spcAft>
              <a:buClr>
                <a:srgbClr val="004EB2"/>
              </a:buClr>
              <a:buSzPts val="1200"/>
              <a:buFont typeface="Google Sans"/>
              <a:buChar char="●"/>
            </a:pPr>
            <a:r>
              <a:rPr b="0" i="0" lang="en-GB" sz="1500" u="none" cap="none" strike="noStrike">
                <a:solidFill>
                  <a:srgbClr val="202124"/>
                </a:solidFill>
                <a:latin typeface="Google Sans"/>
                <a:ea typeface="Google Sans"/>
                <a:cs typeface="Google Sans"/>
                <a:sym typeface="Google Sans"/>
              </a:rPr>
              <a:t>Leo kirjutab uurimistööd ühest haruldasest mardikaliigist. </a:t>
            </a:r>
            <a:endParaRPr b="0" i="0" sz="1500" u="none" cap="none" strike="noStrike">
              <a:solidFill>
                <a:srgbClr val="202124"/>
              </a:solidFill>
              <a:latin typeface="Google Sans"/>
              <a:ea typeface="Google Sans"/>
              <a:cs typeface="Google Sans"/>
              <a:sym typeface="Google Sans"/>
            </a:endParaRPr>
          </a:p>
          <a:p>
            <a:pPr indent="-304800" lvl="0" marL="457200" marR="0" rtl="0" algn="l">
              <a:lnSpc>
                <a:spcPct val="125000"/>
              </a:lnSpc>
              <a:spcBef>
                <a:spcPts val="1000"/>
              </a:spcBef>
              <a:spcAft>
                <a:spcPts val="0"/>
              </a:spcAft>
              <a:buClr>
                <a:srgbClr val="004EB2"/>
              </a:buClr>
              <a:buSzPts val="1200"/>
              <a:buFont typeface="Google Sans"/>
              <a:buChar char="●"/>
            </a:pPr>
            <a:r>
              <a:rPr b="0" i="0" lang="en-GB" sz="1500" u="none" cap="none" strike="noStrike">
                <a:solidFill>
                  <a:srgbClr val="202124"/>
                </a:solidFill>
                <a:latin typeface="Google Sans"/>
                <a:ea typeface="Google Sans"/>
                <a:cs typeface="Google Sans"/>
                <a:sym typeface="Google Sans"/>
              </a:rPr>
              <a:t>Ta otsustab kasutada </a:t>
            </a:r>
            <a:r>
              <a:rPr b="0" i="1" lang="en-GB" sz="1500" u="none" cap="none" strike="noStrike">
                <a:solidFill>
                  <a:srgbClr val="202124"/>
                </a:solidFill>
                <a:latin typeface="Google Sans"/>
                <a:ea typeface="Google Sans"/>
                <a:cs typeface="Google Sans"/>
                <a:sym typeface="Google Sans"/>
              </a:rPr>
              <a:t>Gemini-t</a:t>
            </a:r>
            <a:r>
              <a:rPr b="0" i="0" lang="en-GB" sz="1500" u="none" cap="none" strike="noStrike">
                <a:solidFill>
                  <a:srgbClr val="202124"/>
                </a:solidFill>
                <a:latin typeface="Google Sans"/>
                <a:ea typeface="Google Sans"/>
                <a:cs typeface="Google Sans"/>
                <a:sym typeface="Google Sans"/>
              </a:rPr>
              <a:t>, lootes, et sealt saab ta vajalikku teavet. </a:t>
            </a:r>
            <a:endParaRPr b="0" i="0" sz="1500" u="none" cap="none" strike="noStrike">
              <a:solidFill>
                <a:srgbClr val="202124"/>
              </a:solidFill>
              <a:latin typeface="Google Sans"/>
              <a:ea typeface="Google Sans"/>
              <a:cs typeface="Google Sans"/>
              <a:sym typeface="Google Sans"/>
            </a:endParaRPr>
          </a:p>
          <a:p>
            <a:pPr indent="-304800" lvl="0" marL="457200" marR="0" rtl="0" algn="l">
              <a:lnSpc>
                <a:spcPct val="125000"/>
              </a:lnSpc>
              <a:spcBef>
                <a:spcPts val="1000"/>
              </a:spcBef>
              <a:spcAft>
                <a:spcPts val="0"/>
              </a:spcAft>
              <a:buClr>
                <a:srgbClr val="004EB2"/>
              </a:buClr>
              <a:buSzPts val="1200"/>
              <a:buFont typeface="Google Sans"/>
              <a:buChar char="●"/>
            </a:pPr>
            <a:r>
              <a:rPr b="0" i="0" lang="en-GB" sz="1500" u="none" cap="none" strike="noStrike">
                <a:solidFill>
                  <a:srgbClr val="202124"/>
                </a:solidFill>
                <a:latin typeface="Google Sans"/>
                <a:ea typeface="Google Sans"/>
                <a:cs typeface="Google Sans"/>
                <a:sym typeface="Google Sans"/>
              </a:rPr>
              <a:t>Leo sisestab oma küsimuse ning </a:t>
            </a:r>
            <a:r>
              <a:rPr b="0" i="1" lang="en-GB" sz="1500" u="none" cap="none" strike="noStrike">
                <a:solidFill>
                  <a:srgbClr val="202124"/>
                </a:solidFill>
                <a:latin typeface="Google Sans"/>
                <a:ea typeface="Google Sans"/>
                <a:cs typeface="Google Sans"/>
                <a:sym typeface="Google Sans"/>
              </a:rPr>
              <a:t>Gemini </a:t>
            </a:r>
            <a:r>
              <a:rPr b="0" i="0" lang="en-GB" sz="1500" u="none" cap="none" strike="noStrike">
                <a:solidFill>
                  <a:srgbClr val="202124"/>
                </a:solidFill>
                <a:latin typeface="Google Sans"/>
                <a:ea typeface="Google Sans"/>
                <a:cs typeface="Google Sans"/>
                <a:sym typeface="Google Sans"/>
              </a:rPr>
              <a:t>annab talle vastuse, mis kirjeldab mardikate läbikäimist teiste putukatega. </a:t>
            </a:r>
            <a:endParaRPr b="0" i="0" sz="1500" u="none" cap="none" strike="noStrike">
              <a:solidFill>
                <a:srgbClr val="202124"/>
              </a:solidFill>
              <a:latin typeface="Google Sans"/>
              <a:ea typeface="Google Sans"/>
              <a:cs typeface="Google Sans"/>
              <a:sym typeface="Google Sans"/>
            </a:endParaRPr>
          </a:p>
          <a:p>
            <a:pPr indent="-304800" lvl="0" marL="457200" marR="0" rtl="0" algn="l">
              <a:lnSpc>
                <a:spcPct val="125000"/>
              </a:lnSpc>
              <a:spcBef>
                <a:spcPts val="1000"/>
              </a:spcBef>
              <a:spcAft>
                <a:spcPts val="1000"/>
              </a:spcAft>
              <a:buClr>
                <a:srgbClr val="004EB2"/>
              </a:buClr>
              <a:buSzPts val="1200"/>
              <a:buFont typeface="Google Sans"/>
              <a:buChar char="●"/>
            </a:pPr>
            <a:r>
              <a:rPr b="0" i="0" lang="en-GB" sz="1500" u="none" cap="none" strike="noStrike">
                <a:solidFill>
                  <a:srgbClr val="202124"/>
                </a:solidFill>
                <a:latin typeface="Google Sans"/>
                <a:ea typeface="Google Sans"/>
                <a:cs typeface="Google Sans"/>
                <a:sym typeface="Google Sans"/>
              </a:rPr>
              <a:t>Leo lisab selle info oma esseesse.</a:t>
            </a:r>
            <a:endParaRPr b="0" i="0" sz="1500" u="none" cap="none" strike="noStrike">
              <a:solidFill>
                <a:srgbClr val="202124"/>
              </a:solidFill>
              <a:latin typeface="Google Sans"/>
              <a:ea typeface="Google Sans"/>
              <a:cs typeface="Google Sans"/>
              <a:sym typeface="Google Sans"/>
            </a:endParaRPr>
          </a:p>
        </p:txBody>
      </p:sp>
      <p:sp>
        <p:nvSpPr>
          <p:cNvPr id="370" name="Google Shape;370;p17"/>
          <p:cNvSpPr txBox="1"/>
          <p:nvPr/>
        </p:nvSpPr>
        <p:spPr>
          <a:xfrm>
            <a:off x="542300" y="736093"/>
            <a:ext cx="5391300" cy="6696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3500"/>
              <a:buFont typeface="Arial"/>
              <a:buNone/>
            </a:pPr>
            <a:r>
              <a:rPr b="0" i="0" lang="en-GB" sz="3500" u="none" cap="none" strike="noStrike">
                <a:solidFill>
                  <a:schemeClr val="lt1"/>
                </a:solidFill>
                <a:latin typeface="Google Sans Medium"/>
                <a:ea typeface="Google Sans Medium"/>
                <a:cs typeface="Google Sans Medium"/>
                <a:sym typeface="Google Sans Medium"/>
              </a:rPr>
              <a:t>Mõtle sellele</a:t>
            </a:r>
            <a:endParaRPr b="0" i="0" sz="3500" u="none" cap="none" strike="noStrike">
              <a:solidFill>
                <a:schemeClr val="lt1"/>
              </a:solidFill>
              <a:latin typeface="Google Sans Medium"/>
              <a:ea typeface="Google Sans Medium"/>
              <a:cs typeface="Google Sans Medium"/>
              <a:sym typeface="Google Sans Medium"/>
            </a:endParaRPr>
          </a:p>
        </p:txBody>
      </p:sp>
      <p:cxnSp>
        <p:nvCxnSpPr>
          <p:cNvPr id="371" name="Google Shape;371;p17"/>
          <p:cNvCxnSpPr>
            <a:stCxn id="372" idx="1"/>
          </p:cNvCxnSpPr>
          <p:nvPr/>
        </p:nvCxnSpPr>
        <p:spPr>
          <a:xfrm>
            <a:off x="360000" y="360000"/>
            <a:ext cx="8787900" cy="0"/>
          </a:xfrm>
          <a:prstGeom prst="straightConnector1">
            <a:avLst/>
          </a:prstGeom>
          <a:noFill/>
          <a:ln cap="flat" cmpd="sng" w="9525">
            <a:solidFill>
              <a:srgbClr val="004EB2"/>
            </a:solidFill>
            <a:prstDash val="solid"/>
            <a:round/>
            <a:headEnd len="sm" w="sm" type="none"/>
            <a:tailEnd len="sm" w="sm" type="none"/>
          </a:ln>
        </p:spPr>
      </p:cxnSp>
      <p:sp>
        <p:nvSpPr>
          <p:cNvPr id="372" name="Google Shape;372;p17"/>
          <p:cNvSpPr/>
          <p:nvPr/>
        </p:nvSpPr>
        <p:spPr>
          <a:xfrm>
            <a:off x="360000" y="269700"/>
            <a:ext cx="1224900" cy="180600"/>
          </a:xfrm>
          <a:prstGeom prst="roundRect">
            <a:avLst>
              <a:gd fmla="val 50000" name="adj"/>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17"/>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17"/>
          <p:cNvSpPr/>
          <p:nvPr/>
        </p:nvSpPr>
        <p:spPr>
          <a:xfrm>
            <a:off x="5883000" y="1326350"/>
            <a:ext cx="2901000" cy="3011400"/>
          </a:xfrm>
          <a:prstGeom prst="roundRect">
            <a:avLst>
              <a:gd fmla="val 5911" name="adj"/>
            </a:avLst>
          </a:prstGeom>
          <a:solidFill>
            <a:schemeClr val="dk2"/>
          </a:solidFill>
          <a:ln>
            <a:noFill/>
          </a:ln>
        </p:spPr>
        <p:txBody>
          <a:bodyPr anchorCtr="0" anchor="ctr" bIns="0" lIns="378000" spcFirstLastPara="1" rIns="37800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Google Sans"/>
                <a:ea typeface="Google Sans"/>
                <a:cs typeface="Google Sans"/>
                <a:sym typeface="Google Sans"/>
              </a:rPr>
              <a:t>Insert relevant image</a:t>
            </a:r>
            <a:endParaRPr b="0" i="0" sz="1600" u="none" cap="none" strike="noStrike">
              <a:solidFill>
                <a:srgbClr val="000000"/>
              </a:solidFill>
              <a:latin typeface="Google Sans"/>
              <a:ea typeface="Google Sans"/>
              <a:cs typeface="Google Sans"/>
              <a:sym typeface="Google Sans"/>
            </a:endParaRPr>
          </a:p>
        </p:txBody>
      </p:sp>
      <p:pic>
        <p:nvPicPr>
          <p:cNvPr id="375" name="Google Shape;375;p17"/>
          <p:cNvPicPr preferRelativeResize="0"/>
          <p:nvPr/>
        </p:nvPicPr>
        <p:blipFill rotWithShape="1">
          <a:blip r:embed="rId3">
            <a:alphaModFix/>
          </a:blip>
          <a:srcRect b="0" l="5074" r="41116" t="33502"/>
          <a:stretch/>
        </p:blipFill>
        <p:spPr>
          <a:xfrm>
            <a:off x="5883000" y="1326275"/>
            <a:ext cx="2901000" cy="3011400"/>
          </a:xfrm>
          <a:prstGeom prst="roundRect">
            <a:avLst>
              <a:gd fmla="val 5952" name="adj"/>
            </a:avLst>
          </a:prstGeom>
          <a:noFill/>
          <a:ln>
            <a:noFill/>
          </a:ln>
        </p:spPr>
      </p:pic>
      <p:sp>
        <p:nvSpPr>
          <p:cNvPr id="376" name="Google Shape;376;p17"/>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pic>
        <p:nvPicPr>
          <p:cNvPr id="381" name="Google Shape;381;p18"/>
          <p:cNvPicPr preferRelativeResize="0"/>
          <p:nvPr/>
        </p:nvPicPr>
        <p:blipFill rotWithShape="1">
          <a:blip r:embed="rId3">
            <a:alphaModFix/>
          </a:blip>
          <a:srcRect b="0" l="0" r="5078" t="0"/>
          <a:stretch/>
        </p:blipFill>
        <p:spPr>
          <a:xfrm>
            <a:off x="6095775" y="743550"/>
            <a:ext cx="3052125" cy="3878349"/>
          </a:xfrm>
          <a:prstGeom prst="rect">
            <a:avLst/>
          </a:prstGeom>
          <a:noFill/>
          <a:ln>
            <a:noFill/>
          </a:ln>
        </p:spPr>
      </p:pic>
      <p:sp>
        <p:nvSpPr>
          <p:cNvPr id="382" name="Google Shape;382;p18"/>
          <p:cNvSpPr txBox="1"/>
          <p:nvPr/>
        </p:nvSpPr>
        <p:spPr>
          <a:xfrm>
            <a:off x="364275" y="717261"/>
            <a:ext cx="5391300" cy="5541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4000"/>
              <a:buFont typeface="Arial"/>
              <a:buNone/>
            </a:pPr>
            <a:r>
              <a:rPr b="0" i="0" lang="en-GB" sz="4000" u="none" cap="none" strike="noStrike">
                <a:solidFill>
                  <a:srgbClr val="004EB2"/>
                </a:solidFill>
                <a:latin typeface="Google Sans Medium"/>
                <a:ea typeface="Google Sans Medium"/>
                <a:cs typeface="Google Sans Medium"/>
                <a:sym typeface="Google Sans Medium"/>
              </a:rPr>
              <a:t>Arutleme üheskoos</a:t>
            </a:r>
            <a:endParaRPr b="0" i="0" sz="4000" u="none" cap="none" strike="noStrike">
              <a:solidFill>
                <a:srgbClr val="004EB2"/>
              </a:solidFill>
              <a:latin typeface="Google Sans Medium"/>
              <a:ea typeface="Google Sans Medium"/>
              <a:cs typeface="Google Sans Medium"/>
              <a:sym typeface="Google Sans Medium"/>
            </a:endParaRPr>
          </a:p>
        </p:txBody>
      </p:sp>
      <p:grpSp>
        <p:nvGrpSpPr>
          <p:cNvPr id="383" name="Google Shape;383;p18"/>
          <p:cNvGrpSpPr/>
          <p:nvPr/>
        </p:nvGrpSpPr>
        <p:grpSpPr>
          <a:xfrm>
            <a:off x="360000" y="1499984"/>
            <a:ext cx="5052000" cy="554100"/>
            <a:chOff x="360000" y="1499984"/>
            <a:chExt cx="5052000" cy="554100"/>
          </a:xfrm>
        </p:grpSpPr>
        <p:sp>
          <p:nvSpPr>
            <p:cNvPr id="384" name="Google Shape;384;p18"/>
            <p:cNvSpPr/>
            <p:nvPr/>
          </p:nvSpPr>
          <p:spPr>
            <a:xfrm>
              <a:off x="542400" y="1499984"/>
              <a:ext cx="4869600" cy="554100"/>
            </a:xfrm>
            <a:prstGeom prst="roundRect">
              <a:avLst>
                <a:gd fmla="val 19471" name="adj"/>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 name="Google Shape;385;p18"/>
            <p:cNvSpPr txBox="1"/>
            <p:nvPr/>
          </p:nvSpPr>
          <p:spPr>
            <a:xfrm>
              <a:off x="895800" y="1645975"/>
              <a:ext cx="4516200" cy="291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Milline on sinu esmane reaktsioon sellele olukorrale?</a:t>
              </a:r>
              <a:endParaRPr b="0" i="0" sz="1500" u="none" cap="none" strike="noStrike">
                <a:solidFill>
                  <a:srgbClr val="202124"/>
                </a:solidFill>
                <a:latin typeface="Google Sans"/>
                <a:ea typeface="Google Sans"/>
                <a:cs typeface="Google Sans"/>
                <a:sym typeface="Google Sans"/>
              </a:endParaRPr>
            </a:p>
          </p:txBody>
        </p:sp>
        <p:sp>
          <p:nvSpPr>
            <p:cNvPr id="386" name="Google Shape;386;p18"/>
            <p:cNvSpPr/>
            <p:nvPr/>
          </p:nvSpPr>
          <p:spPr>
            <a:xfrm>
              <a:off x="360000" y="1593713"/>
              <a:ext cx="364800" cy="364800"/>
            </a:xfrm>
            <a:prstGeom prst="ellipse">
              <a:avLst/>
            </a:prstGeom>
            <a:solidFill>
              <a:schemeClr val="lt1"/>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p18"/>
            <p:cNvSpPr/>
            <p:nvPr/>
          </p:nvSpPr>
          <p:spPr>
            <a:xfrm>
              <a:off x="476882" y="1667827"/>
              <a:ext cx="121792" cy="221950"/>
            </a:xfrm>
            <a:prstGeom prst="rect">
              <a:avLst/>
            </a:prstGeom>
          </p:spPr>
          <p:txBody>
            <a:bodyPr>
              <a:prstTxWarp prst="textPlain"/>
            </a:bodyPr>
            <a:lstStyle/>
            <a:p>
              <a:pPr lvl="0" algn="ctr"/>
              <a:r>
                <a:rPr b="0" i="0">
                  <a:ln>
                    <a:noFill/>
                  </a:ln>
                  <a:solidFill>
                    <a:srgbClr val="004EB2"/>
                  </a:solidFill>
                  <a:latin typeface="Google Sans"/>
                </a:rPr>
                <a:t>?</a:t>
              </a:r>
            </a:p>
          </p:txBody>
        </p:sp>
      </p:grpSp>
      <p:grpSp>
        <p:nvGrpSpPr>
          <p:cNvPr id="388" name="Google Shape;388;p18"/>
          <p:cNvGrpSpPr/>
          <p:nvPr/>
        </p:nvGrpSpPr>
        <p:grpSpPr>
          <a:xfrm>
            <a:off x="360000" y="2916624"/>
            <a:ext cx="5052000" cy="859800"/>
            <a:chOff x="360000" y="2916624"/>
            <a:chExt cx="5052000" cy="859800"/>
          </a:xfrm>
        </p:grpSpPr>
        <p:sp>
          <p:nvSpPr>
            <p:cNvPr id="389" name="Google Shape;389;p18"/>
            <p:cNvSpPr/>
            <p:nvPr/>
          </p:nvSpPr>
          <p:spPr>
            <a:xfrm>
              <a:off x="542400" y="2916624"/>
              <a:ext cx="4869600" cy="859800"/>
            </a:xfrm>
            <a:prstGeom prst="roundRect">
              <a:avLst>
                <a:gd fmla="val 15433" name="adj"/>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18"/>
            <p:cNvSpPr txBox="1"/>
            <p:nvPr/>
          </p:nvSpPr>
          <p:spPr>
            <a:xfrm>
              <a:off x="895800" y="3077800"/>
              <a:ext cx="4317000" cy="6348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Mida saaks Leo teha, et kontrollida, kas </a:t>
              </a:r>
              <a:r>
                <a:rPr b="0" i="1" lang="en-GB" sz="1500" u="none" cap="none" strike="noStrike">
                  <a:solidFill>
                    <a:srgbClr val="202124"/>
                  </a:solidFill>
                  <a:latin typeface="Google Sans"/>
                  <a:ea typeface="Google Sans"/>
                  <a:cs typeface="Google Sans"/>
                  <a:sym typeface="Google Sans"/>
                </a:rPr>
                <a:t>Gemini </a:t>
              </a:r>
              <a:r>
                <a:rPr b="0" i="0" lang="en-GB" sz="1500" u="none" cap="none" strike="noStrike">
                  <a:solidFill>
                    <a:srgbClr val="202124"/>
                  </a:solidFill>
                  <a:latin typeface="Google Sans"/>
                  <a:ea typeface="Google Sans"/>
                  <a:cs typeface="Google Sans"/>
                  <a:sym typeface="Google Sans"/>
                </a:rPr>
                <a:t>antud info on tõene?</a:t>
              </a:r>
              <a:endParaRPr b="0" i="0" sz="1500" u="none" cap="none" strike="noStrike">
                <a:solidFill>
                  <a:srgbClr val="202124"/>
                </a:solidFill>
                <a:latin typeface="Google Sans"/>
                <a:ea typeface="Google Sans"/>
                <a:cs typeface="Google Sans"/>
                <a:sym typeface="Google Sans"/>
              </a:endParaRPr>
            </a:p>
          </p:txBody>
        </p:sp>
        <p:sp>
          <p:nvSpPr>
            <p:cNvPr id="391" name="Google Shape;391;p18"/>
            <p:cNvSpPr/>
            <p:nvPr/>
          </p:nvSpPr>
          <p:spPr>
            <a:xfrm>
              <a:off x="360000" y="3164125"/>
              <a:ext cx="364800" cy="364800"/>
            </a:xfrm>
            <a:prstGeom prst="ellipse">
              <a:avLst/>
            </a:prstGeom>
            <a:solidFill>
              <a:schemeClr val="lt1"/>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18"/>
            <p:cNvSpPr/>
            <p:nvPr/>
          </p:nvSpPr>
          <p:spPr>
            <a:xfrm>
              <a:off x="476882" y="3238239"/>
              <a:ext cx="121792" cy="221950"/>
            </a:xfrm>
            <a:prstGeom prst="rect">
              <a:avLst/>
            </a:prstGeom>
          </p:spPr>
          <p:txBody>
            <a:bodyPr>
              <a:prstTxWarp prst="textPlain"/>
            </a:bodyPr>
            <a:lstStyle/>
            <a:p>
              <a:pPr lvl="0" algn="ctr"/>
              <a:r>
                <a:rPr b="0" i="0">
                  <a:ln>
                    <a:noFill/>
                  </a:ln>
                  <a:solidFill>
                    <a:srgbClr val="004EB2"/>
                  </a:solidFill>
                  <a:latin typeface="Google Sans"/>
                </a:rPr>
                <a:t>?</a:t>
              </a:r>
            </a:p>
          </p:txBody>
        </p:sp>
      </p:grpSp>
      <p:grpSp>
        <p:nvGrpSpPr>
          <p:cNvPr id="393" name="Google Shape;393;p18"/>
          <p:cNvGrpSpPr/>
          <p:nvPr/>
        </p:nvGrpSpPr>
        <p:grpSpPr>
          <a:xfrm>
            <a:off x="360000" y="3933000"/>
            <a:ext cx="5052000" cy="859800"/>
            <a:chOff x="360000" y="3933000"/>
            <a:chExt cx="5052000" cy="859800"/>
          </a:xfrm>
        </p:grpSpPr>
        <p:sp>
          <p:nvSpPr>
            <p:cNvPr id="394" name="Google Shape;394;p18"/>
            <p:cNvSpPr/>
            <p:nvPr/>
          </p:nvSpPr>
          <p:spPr>
            <a:xfrm>
              <a:off x="542400" y="3933000"/>
              <a:ext cx="4869600" cy="859800"/>
            </a:xfrm>
            <a:prstGeom prst="roundRect">
              <a:avLst>
                <a:gd fmla="val 15433" name="adj"/>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18"/>
            <p:cNvSpPr txBox="1"/>
            <p:nvPr/>
          </p:nvSpPr>
          <p:spPr>
            <a:xfrm>
              <a:off x="895800" y="4094175"/>
              <a:ext cx="3944700" cy="6348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Kuidas saaks Leo aru saada, kas </a:t>
              </a:r>
              <a:r>
                <a:rPr b="0" i="1" lang="en-GB" sz="1500" u="none" cap="none" strike="noStrike">
                  <a:solidFill>
                    <a:srgbClr val="202124"/>
                  </a:solidFill>
                  <a:latin typeface="Google Sans"/>
                  <a:ea typeface="Google Sans"/>
                  <a:cs typeface="Google Sans"/>
                  <a:sym typeface="Google Sans"/>
                </a:rPr>
                <a:t>Gemini </a:t>
              </a:r>
              <a:r>
                <a:rPr b="0" i="0" lang="en-GB" sz="1500" u="none" cap="none" strike="noStrike">
                  <a:solidFill>
                    <a:srgbClr val="202124"/>
                  </a:solidFill>
                  <a:latin typeface="Google Sans"/>
                  <a:ea typeface="Google Sans"/>
                  <a:cs typeface="Google Sans"/>
                  <a:sym typeface="Google Sans"/>
                </a:rPr>
                <a:t>antud info on kallutatud?</a:t>
              </a:r>
              <a:endParaRPr b="0" i="0" sz="1500" u="none" cap="none" strike="noStrike">
                <a:solidFill>
                  <a:srgbClr val="202124"/>
                </a:solidFill>
                <a:latin typeface="Google Sans"/>
                <a:ea typeface="Google Sans"/>
                <a:cs typeface="Google Sans"/>
                <a:sym typeface="Google Sans"/>
              </a:endParaRPr>
            </a:p>
          </p:txBody>
        </p:sp>
        <p:sp>
          <p:nvSpPr>
            <p:cNvPr id="396" name="Google Shape;396;p18"/>
            <p:cNvSpPr/>
            <p:nvPr/>
          </p:nvSpPr>
          <p:spPr>
            <a:xfrm>
              <a:off x="360000" y="4180500"/>
              <a:ext cx="364800" cy="364800"/>
            </a:xfrm>
            <a:prstGeom prst="ellipse">
              <a:avLst/>
            </a:prstGeom>
            <a:solidFill>
              <a:schemeClr val="lt1"/>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18"/>
            <p:cNvSpPr/>
            <p:nvPr/>
          </p:nvSpPr>
          <p:spPr>
            <a:xfrm>
              <a:off x="476882" y="4254614"/>
              <a:ext cx="121792" cy="221950"/>
            </a:xfrm>
            <a:prstGeom prst="rect">
              <a:avLst/>
            </a:prstGeom>
          </p:spPr>
          <p:txBody>
            <a:bodyPr>
              <a:prstTxWarp prst="textPlain"/>
            </a:bodyPr>
            <a:lstStyle/>
            <a:p>
              <a:pPr lvl="0" algn="ctr"/>
              <a:r>
                <a:rPr b="0" i="0">
                  <a:ln>
                    <a:noFill/>
                  </a:ln>
                  <a:solidFill>
                    <a:srgbClr val="004EB2"/>
                  </a:solidFill>
                  <a:latin typeface="Google Sans"/>
                </a:rPr>
                <a:t>?</a:t>
              </a:r>
            </a:p>
          </p:txBody>
        </p:sp>
      </p:grpSp>
      <p:grpSp>
        <p:nvGrpSpPr>
          <p:cNvPr id="398" name="Google Shape;398;p18"/>
          <p:cNvGrpSpPr/>
          <p:nvPr/>
        </p:nvGrpSpPr>
        <p:grpSpPr>
          <a:xfrm>
            <a:off x="360000" y="2205951"/>
            <a:ext cx="5052000" cy="658200"/>
            <a:chOff x="360000" y="2205951"/>
            <a:chExt cx="5052000" cy="658200"/>
          </a:xfrm>
        </p:grpSpPr>
        <p:sp>
          <p:nvSpPr>
            <p:cNvPr id="399" name="Google Shape;399;p18"/>
            <p:cNvSpPr/>
            <p:nvPr/>
          </p:nvSpPr>
          <p:spPr>
            <a:xfrm>
              <a:off x="542400" y="2205951"/>
              <a:ext cx="4869600" cy="658200"/>
            </a:xfrm>
            <a:prstGeom prst="roundRect">
              <a:avLst>
                <a:gd fmla="val 19471" name="adj"/>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18"/>
            <p:cNvSpPr txBox="1"/>
            <p:nvPr/>
          </p:nvSpPr>
          <p:spPr>
            <a:xfrm>
              <a:off x="895800" y="2282700"/>
              <a:ext cx="4516200" cy="291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400"/>
                <a:buFont typeface="Arial"/>
                <a:buNone/>
              </a:pPr>
              <a:r>
                <a:rPr b="0" i="0" lang="en-GB" sz="1400" u="none" cap="none" strike="noStrike">
                  <a:solidFill>
                    <a:srgbClr val="202124"/>
                  </a:solidFill>
                  <a:latin typeface="Google Sans"/>
                  <a:ea typeface="Google Sans"/>
                  <a:cs typeface="Google Sans"/>
                  <a:sym typeface="Google Sans"/>
                </a:rPr>
                <a:t>Kas see mardikaliik on tegelikult kõige haruldasem putukas?</a:t>
              </a:r>
              <a:endParaRPr b="0" i="0" sz="1400" u="none" cap="none" strike="noStrike">
                <a:solidFill>
                  <a:srgbClr val="202124"/>
                </a:solidFill>
                <a:latin typeface="Google Sans"/>
                <a:ea typeface="Google Sans"/>
                <a:cs typeface="Google Sans"/>
                <a:sym typeface="Google Sans"/>
              </a:endParaRPr>
            </a:p>
          </p:txBody>
        </p:sp>
        <p:sp>
          <p:nvSpPr>
            <p:cNvPr id="401" name="Google Shape;401;p18"/>
            <p:cNvSpPr/>
            <p:nvPr/>
          </p:nvSpPr>
          <p:spPr>
            <a:xfrm>
              <a:off x="360000" y="2299672"/>
              <a:ext cx="364800" cy="364800"/>
            </a:xfrm>
            <a:prstGeom prst="ellipse">
              <a:avLst/>
            </a:prstGeom>
            <a:solidFill>
              <a:schemeClr val="lt1"/>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18"/>
            <p:cNvSpPr/>
            <p:nvPr/>
          </p:nvSpPr>
          <p:spPr>
            <a:xfrm>
              <a:off x="476882" y="2373786"/>
              <a:ext cx="121792" cy="221950"/>
            </a:xfrm>
            <a:prstGeom prst="rect">
              <a:avLst/>
            </a:prstGeom>
          </p:spPr>
          <p:txBody>
            <a:bodyPr>
              <a:prstTxWarp prst="textPlain"/>
            </a:bodyPr>
            <a:lstStyle/>
            <a:p>
              <a:pPr lvl="0" algn="ctr"/>
              <a:r>
                <a:rPr b="0" i="0">
                  <a:ln>
                    <a:noFill/>
                  </a:ln>
                  <a:solidFill>
                    <a:srgbClr val="004EB2"/>
                  </a:solidFill>
                  <a:latin typeface="Google Sans"/>
                </a:rPr>
                <a:t>?</a:t>
              </a:r>
            </a:p>
          </p:txBody>
        </p:sp>
      </p:grpSp>
      <p:cxnSp>
        <p:nvCxnSpPr>
          <p:cNvPr id="403" name="Google Shape;403;p18"/>
          <p:cNvCxnSpPr>
            <a:stCxn id="404" idx="1"/>
          </p:cNvCxnSpPr>
          <p:nvPr/>
        </p:nvCxnSpPr>
        <p:spPr>
          <a:xfrm>
            <a:off x="360000" y="360000"/>
            <a:ext cx="8787900" cy="0"/>
          </a:xfrm>
          <a:prstGeom prst="straightConnector1">
            <a:avLst/>
          </a:prstGeom>
          <a:noFill/>
          <a:ln cap="flat" cmpd="sng" w="9525">
            <a:solidFill>
              <a:srgbClr val="004EB2"/>
            </a:solidFill>
            <a:prstDash val="solid"/>
            <a:round/>
            <a:headEnd len="sm" w="sm" type="none"/>
            <a:tailEnd len="sm" w="sm" type="none"/>
          </a:ln>
        </p:spPr>
      </p:cxnSp>
      <p:sp>
        <p:nvSpPr>
          <p:cNvPr id="404" name="Google Shape;404;p18"/>
          <p:cNvSpPr/>
          <p:nvPr/>
        </p:nvSpPr>
        <p:spPr>
          <a:xfrm>
            <a:off x="360000" y="269700"/>
            <a:ext cx="1224900" cy="180600"/>
          </a:xfrm>
          <a:prstGeom prst="roundRect">
            <a:avLst>
              <a:gd fmla="val 50000" name="adj"/>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18"/>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 name="Google Shape;406;p18"/>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19"/>
          <p:cNvSpPr/>
          <p:nvPr/>
        </p:nvSpPr>
        <p:spPr>
          <a:xfrm>
            <a:off x="360000" y="660250"/>
            <a:ext cx="9489600" cy="809400"/>
          </a:xfrm>
          <a:prstGeom prst="roundRect">
            <a:avLst>
              <a:gd fmla="val 50000" name="adj"/>
            </a:avLst>
          </a:prstGeom>
          <a:solidFill>
            <a:srgbClr val="FFFFFF"/>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19"/>
          <p:cNvSpPr txBox="1"/>
          <p:nvPr/>
        </p:nvSpPr>
        <p:spPr>
          <a:xfrm>
            <a:off x="1241499" y="713339"/>
            <a:ext cx="5370000" cy="7389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000"/>
              <a:buFont typeface="Arial"/>
              <a:buNone/>
            </a:pPr>
            <a:r>
              <a:rPr b="0" i="0" lang="en-GB" sz="4000" u="none" cap="none" strike="noStrike">
                <a:solidFill>
                  <a:srgbClr val="004EB2"/>
                </a:solidFill>
                <a:latin typeface="Google Sans Medium"/>
                <a:ea typeface="Google Sans Medium"/>
                <a:cs typeface="Google Sans Medium"/>
                <a:sym typeface="Google Sans Medium"/>
              </a:rPr>
              <a:t>Süvavõltsingud</a:t>
            </a:r>
            <a:endParaRPr b="0" i="0" sz="4000" u="none" cap="none" strike="noStrike">
              <a:solidFill>
                <a:srgbClr val="004EB2"/>
              </a:solidFill>
              <a:latin typeface="Google Sans Medium"/>
              <a:ea typeface="Google Sans Medium"/>
              <a:cs typeface="Google Sans Medium"/>
              <a:sym typeface="Google Sans Medium"/>
            </a:endParaRPr>
          </a:p>
        </p:txBody>
      </p:sp>
      <p:grpSp>
        <p:nvGrpSpPr>
          <p:cNvPr id="413" name="Google Shape;413;p19"/>
          <p:cNvGrpSpPr/>
          <p:nvPr/>
        </p:nvGrpSpPr>
        <p:grpSpPr>
          <a:xfrm>
            <a:off x="388925" y="1880770"/>
            <a:ext cx="5187500" cy="294000"/>
            <a:chOff x="388925" y="1728370"/>
            <a:chExt cx="5187500" cy="294000"/>
          </a:xfrm>
        </p:grpSpPr>
        <p:sp>
          <p:nvSpPr>
            <p:cNvPr id="414" name="Google Shape;414;p19"/>
            <p:cNvSpPr txBox="1"/>
            <p:nvPr/>
          </p:nvSpPr>
          <p:spPr>
            <a:xfrm>
              <a:off x="756625" y="1728370"/>
              <a:ext cx="4819800" cy="2940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600"/>
                <a:buFont typeface="Arial"/>
                <a:buNone/>
              </a:pPr>
              <a:r>
                <a:t/>
              </a:r>
              <a:endParaRPr b="0" i="0" sz="1600" u="none" cap="none" strike="noStrike">
                <a:solidFill>
                  <a:srgbClr val="202124"/>
                </a:solidFill>
                <a:latin typeface="Google Sans"/>
                <a:ea typeface="Google Sans"/>
                <a:cs typeface="Google Sans"/>
                <a:sym typeface="Google Sans"/>
              </a:endParaRPr>
            </a:p>
          </p:txBody>
        </p:sp>
        <p:sp>
          <p:nvSpPr>
            <p:cNvPr id="415" name="Google Shape;415;p19"/>
            <p:cNvSpPr/>
            <p:nvPr/>
          </p:nvSpPr>
          <p:spPr>
            <a:xfrm>
              <a:off x="388925" y="1754347"/>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004E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grpSp>
      <p:sp>
        <p:nvSpPr>
          <p:cNvPr id="416" name="Google Shape;416;p19"/>
          <p:cNvSpPr/>
          <p:nvPr/>
        </p:nvSpPr>
        <p:spPr>
          <a:xfrm>
            <a:off x="5899675" y="1727975"/>
            <a:ext cx="2983200" cy="2947800"/>
          </a:xfrm>
          <a:prstGeom prst="roundRect">
            <a:avLst>
              <a:gd fmla="val 5911" name="adj"/>
            </a:avLst>
          </a:prstGeom>
          <a:solidFill>
            <a:srgbClr val="004EB2"/>
          </a:solidFill>
          <a:ln>
            <a:noFill/>
          </a:ln>
        </p:spPr>
        <p:txBody>
          <a:bodyPr anchorCtr="0" anchor="ctr" bIns="0" lIns="378000" spcFirstLastPara="1" rIns="378000" wrap="square" tIns="0">
            <a:noAutofit/>
          </a:bodyPr>
          <a:lstStyle/>
          <a:p>
            <a:pPr indent="0" lvl="0" marL="0" marR="0" rtl="0" algn="l">
              <a:lnSpc>
                <a:spcPct val="115000"/>
              </a:lnSpc>
              <a:spcBef>
                <a:spcPts val="0"/>
              </a:spcBef>
              <a:spcAft>
                <a:spcPts val="0"/>
              </a:spcAft>
              <a:buClr>
                <a:srgbClr val="000000"/>
              </a:buClr>
              <a:buSzPts val="1600"/>
              <a:buFont typeface="Arial"/>
              <a:buNone/>
            </a:pPr>
            <a:r>
              <a:rPr b="0" i="0" lang="en-GB" sz="1600" u="none" cap="none" strike="noStrike">
                <a:solidFill>
                  <a:schemeClr val="lt1"/>
                </a:solidFill>
                <a:latin typeface="Google Sans SemiBold"/>
                <a:ea typeface="Google Sans SemiBold"/>
                <a:cs typeface="Google Sans SemiBold"/>
                <a:sym typeface="Google Sans SemiBold"/>
              </a:rPr>
              <a:t>Mis on süvavõltsing?</a:t>
            </a:r>
            <a:endParaRPr b="0" i="0" sz="1600" u="none" cap="none" strike="noStrike">
              <a:solidFill>
                <a:schemeClr val="lt1"/>
              </a:solidFill>
              <a:latin typeface="Google Sans SemiBold"/>
              <a:ea typeface="Google Sans SemiBold"/>
              <a:cs typeface="Google Sans SemiBold"/>
              <a:sym typeface="Google Sans SemiBold"/>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lt1"/>
              </a:solidFill>
              <a:latin typeface="Google Sans"/>
              <a:ea typeface="Google Sans"/>
              <a:cs typeface="Google Sans"/>
              <a:sym typeface="Google Sans"/>
            </a:endParaRPr>
          </a:p>
          <a:p>
            <a:pPr indent="0" lvl="0" marL="0" marR="0" rtl="0" algn="l">
              <a:lnSpc>
                <a:spcPct val="115000"/>
              </a:lnSpc>
              <a:spcBef>
                <a:spcPts val="0"/>
              </a:spcBef>
              <a:spcAft>
                <a:spcPts val="0"/>
              </a:spcAft>
              <a:buClr>
                <a:srgbClr val="000000"/>
              </a:buClr>
              <a:buSzPts val="1500"/>
              <a:buFont typeface="Arial"/>
              <a:buNone/>
            </a:pPr>
            <a:r>
              <a:rPr b="0" i="0" lang="en-GB" sz="1500" u="none" cap="none" strike="noStrike">
                <a:solidFill>
                  <a:schemeClr val="lt1"/>
                </a:solidFill>
                <a:latin typeface="Google Sans"/>
                <a:ea typeface="Google Sans"/>
                <a:cs typeface="Google Sans"/>
                <a:sym typeface="Google Sans"/>
              </a:rPr>
              <a:t>Süvavõltsing on digitaalselt manipuleeritud video, foto või helisalvestis, mis on loodud kasutades kellegi häält ja/või välimust ilma selle isiku loata.</a:t>
            </a:r>
            <a:endParaRPr b="0" i="0" sz="1600" u="none" cap="none" strike="noStrike">
              <a:solidFill>
                <a:schemeClr val="lt1"/>
              </a:solidFill>
              <a:latin typeface="Google Sans"/>
              <a:ea typeface="Google Sans"/>
              <a:cs typeface="Google Sans"/>
              <a:sym typeface="Google Sans"/>
            </a:endParaRPr>
          </a:p>
        </p:txBody>
      </p:sp>
      <p:grpSp>
        <p:nvGrpSpPr>
          <p:cNvPr id="417" name="Google Shape;417;p19"/>
          <p:cNvGrpSpPr/>
          <p:nvPr/>
        </p:nvGrpSpPr>
        <p:grpSpPr>
          <a:xfrm>
            <a:off x="526800" y="3118822"/>
            <a:ext cx="5048300" cy="615903"/>
            <a:chOff x="388925" y="3554397"/>
            <a:chExt cx="5048300" cy="615903"/>
          </a:xfrm>
        </p:grpSpPr>
        <p:sp>
          <p:nvSpPr>
            <p:cNvPr id="418" name="Google Shape;418;p19"/>
            <p:cNvSpPr/>
            <p:nvPr/>
          </p:nvSpPr>
          <p:spPr>
            <a:xfrm>
              <a:off x="388925" y="3554397"/>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004E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419" name="Google Shape;419;p19"/>
            <p:cNvSpPr txBox="1"/>
            <p:nvPr/>
          </p:nvSpPr>
          <p:spPr>
            <a:xfrm>
              <a:off x="756625" y="3554400"/>
              <a:ext cx="4680600" cy="6159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600"/>
                <a:buFont typeface="Arial"/>
                <a:buNone/>
              </a:pPr>
              <a:r>
                <a:rPr b="0" i="0" lang="en-GB" sz="1600" u="none" cap="none" strike="noStrike">
                  <a:solidFill>
                    <a:schemeClr val="dk1"/>
                  </a:solidFill>
                  <a:latin typeface="Google Sans"/>
                  <a:ea typeface="Google Sans"/>
                  <a:cs typeface="Google Sans"/>
                  <a:sym typeface="Google Sans"/>
                </a:rPr>
                <a:t>Mõnikord üritavad inimesed tehisintellekti ära kasutada, et teisi petta või eksitada. Nad võivad luua väärinfot või võltsmeediat, näiteks fotosid, mis tunduvad täiesti tõesed. Neid nimetatakse süvavõltsinguteks (inglise keeles </a:t>
              </a:r>
              <a:r>
                <a:rPr b="0" i="1" lang="en-GB" sz="1600" u="none" cap="none" strike="noStrike">
                  <a:solidFill>
                    <a:schemeClr val="dk1"/>
                  </a:solidFill>
                  <a:latin typeface="Google Sans"/>
                  <a:ea typeface="Google Sans"/>
                  <a:cs typeface="Google Sans"/>
                  <a:sym typeface="Google Sans"/>
                </a:rPr>
                <a:t>deepfakes</a:t>
              </a:r>
              <a:r>
                <a:rPr b="0" i="0" lang="en-GB" sz="1600" u="none" cap="none" strike="noStrike">
                  <a:solidFill>
                    <a:schemeClr val="dk1"/>
                  </a:solidFill>
                  <a:latin typeface="Google Sans"/>
                  <a:ea typeface="Google Sans"/>
                  <a:cs typeface="Google Sans"/>
                  <a:sym typeface="Google Sans"/>
                </a:rPr>
                <a:t>).</a:t>
              </a:r>
              <a:endParaRPr b="0" i="0" sz="1600" u="none" cap="none" strike="noStrike">
                <a:solidFill>
                  <a:schemeClr val="dk1"/>
                </a:solidFill>
                <a:latin typeface="Google Sans"/>
                <a:ea typeface="Google Sans"/>
                <a:cs typeface="Google Sans"/>
                <a:sym typeface="Google Sans"/>
              </a:endParaRPr>
            </a:p>
          </p:txBody>
        </p:sp>
      </p:grpSp>
      <p:grpSp>
        <p:nvGrpSpPr>
          <p:cNvPr id="420" name="Google Shape;420;p19"/>
          <p:cNvGrpSpPr/>
          <p:nvPr/>
        </p:nvGrpSpPr>
        <p:grpSpPr>
          <a:xfrm>
            <a:off x="752200" y="1727972"/>
            <a:ext cx="4869600" cy="1199100"/>
            <a:chOff x="752200" y="2108972"/>
            <a:chExt cx="4869600" cy="1199100"/>
          </a:xfrm>
        </p:grpSpPr>
        <p:sp>
          <p:nvSpPr>
            <p:cNvPr id="421" name="Google Shape;421;p19"/>
            <p:cNvSpPr/>
            <p:nvPr/>
          </p:nvSpPr>
          <p:spPr>
            <a:xfrm>
              <a:off x="752200" y="2108972"/>
              <a:ext cx="4869600" cy="1199100"/>
            </a:xfrm>
            <a:prstGeom prst="roundRect">
              <a:avLst>
                <a:gd fmla="val 15781" name="adj"/>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19"/>
            <p:cNvSpPr txBox="1"/>
            <p:nvPr/>
          </p:nvSpPr>
          <p:spPr>
            <a:xfrm>
              <a:off x="923167" y="2263619"/>
              <a:ext cx="4251900" cy="8898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600"/>
                <a:buFont typeface="Arial"/>
                <a:buNone/>
              </a:pPr>
              <a:r>
                <a:rPr b="0" i="0" lang="en-GB" sz="1600" u="none" cap="none" strike="noStrike">
                  <a:solidFill>
                    <a:schemeClr val="dk1"/>
                  </a:solidFill>
                  <a:latin typeface="Google Sans"/>
                  <a:ea typeface="Google Sans"/>
                  <a:cs typeface="Google Sans"/>
                  <a:sym typeface="Google Sans"/>
                </a:rPr>
                <a:t>Mida sa teeksid, kui loeksid internetist sellist uudist? </a:t>
              </a:r>
              <a:r>
                <a:rPr b="1" i="0" lang="en-GB" sz="1600" u="none" cap="none" strike="noStrike">
                  <a:solidFill>
                    <a:schemeClr val="dk1"/>
                  </a:solidFill>
                  <a:latin typeface="Google Sans"/>
                  <a:ea typeface="Google Sans"/>
                  <a:cs typeface="Google Sans"/>
                  <a:sym typeface="Google Sans"/>
                </a:rPr>
                <a:t>„Maailma rikkaim inimene ostab Kuu – ja plaanib sinna ehitada lõbustuspargi!“</a:t>
              </a:r>
              <a:endParaRPr b="1" i="0" sz="1600" u="none" cap="none" strike="noStrike">
                <a:solidFill>
                  <a:schemeClr val="dk1"/>
                </a:solidFill>
                <a:latin typeface="Google Sans"/>
                <a:ea typeface="Google Sans"/>
                <a:cs typeface="Google Sans"/>
                <a:sym typeface="Google Sans"/>
              </a:endParaRPr>
            </a:p>
          </p:txBody>
        </p:sp>
      </p:grpSp>
      <p:sp>
        <p:nvSpPr>
          <p:cNvPr id="423" name="Google Shape;423;p19"/>
          <p:cNvSpPr txBox="1"/>
          <p:nvPr/>
        </p:nvSpPr>
        <p:spPr>
          <a:xfrm>
            <a:off x="388875" y="4738650"/>
            <a:ext cx="5187600" cy="180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b="1" i="0" lang="en-GB" sz="1000" u="none" cap="none" strike="noStrike">
                <a:solidFill>
                  <a:schemeClr val="accent4"/>
                </a:solidFill>
                <a:latin typeface="Google Sans"/>
                <a:ea typeface="Google Sans"/>
                <a:cs typeface="Google Sans"/>
                <a:sym typeface="Google Sans"/>
              </a:rPr>
              <a:t>MÄRKUS: Süvavõltsingute loomine ja levitamine on ebaseaduslik.</a:t>
            </a:r>
            <a:endParaRPr b="0" i="0" sz="1800" u="none" cap="none" strike="noStrike">
              <a:solidFill>
                <a:schemeClr val="dk2"/>
              </a:solidFill>
              <a:latin typeface="Arial"/>
              <a:ea typeface="Arial"/>
              <a:cs typeface="Arial"/>
              <a:sym typeface="Arial"/>
            </a:endParaRPr>
          </a:p>
        </p:txBody>
      </p:sp>
      <p:pic>
        <p:nvPicPr>
          <p:cNvPr id="424" name="Google Shape;424;p19"/>
          <p:cNvPicPr preferRelativeResize="0"/>
          <p:nvPr/>
        </p:nvPicPr>
        <p:blipFill rotWithShape="1">
          <a:blip r:embed="rId3">
            <a:alphaModFix/>
          </a:blip>
          <a:srcRect b="0" l="0" r="0" t="0"/>
          <a:stretch/>
        </p:blipFill>
        <p:spPr>
          <a:xfrm>
            <a:off x="652612" y="812734"/>
            <a:ext cx="486899" cy="487231"/>
          </a:xfrm>
          <a:prstGeom prst="rect">
            <a:avLst/>
          </a:prstGeom>
          <a:noFill/>
          <a:ln>
            <a:noFill/>
          </a:ln>
        </p:spPr>
      </p:pic>
      <p:cxnSp>
        <p:nvCxnSpPr>
          <p:cNvPr id="425" name="Google Shape;425;p19"/>
          <p:cNvCxnSpPr>
            <a:stCxn id="426" idx="1"/>
          </p:cNvCxnSpPr>
          <p:nvPr/>
        </p:nvCxnSpPr>
        <p:spPr>
          <a:xfrm>
            <a:off x="360000" y="360000"/>
            <a:ext cx="8787900" cy="0"/>
          </a:xfrm>
          <a:prstGeom prst="straightConnector1">
            <a:avLst/>
          </a:prstGeom>
          <a:noFill/>
          <a:ln cap="flat" cmpd="sng" w="9525">
            <a:solidFill>
              <a:srgbClr val="004EB2"/>
            </a:solidFill>
            <a:prstDash val="solid"/>
            <a:round/>
            <a:headEnd len="sm" w="sm" type="none"/>
            <a:tailEnd len="sm" w="sm" type="none"/>
          </a:ln>
        </p:spPr>
      </p:cxnSp>
      <p:sp>
        <p:nvSpPr>
          <p:cNvPr id="426" name="Google Shape;426;p19"/>
          <p:cNvSpPr/>
          <p:nvPr/>
        </p:nvSpPr>
        <p:spPr>
          <a:xfrm>
            <a:off x="360000" y="269700"/>
            <a:ext cx="1224900" cy="180600"/>
          </a:xfrm>
          <a:prstGeom prst="roundRect">
            <a:avLst>
              <a:gd fmla="val 50000" name="adj"/>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19"/>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19"/>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cxnSp>
        <p:nvCxnSpPr>
          <p:cNvPr id="63" name="Google Shape;63;p2"/>
          <p:cNvCxnSpPr>
            <a:stCxn id="64" idx="1"/>
          </p:cNvCxnSpPr>
          <p:nvPr/>
        </p:nvCxnSpPr>
        <p:spPr>
          <a:xfrm>
            <a:off x="360000" y="360000"/>
            <a:ext cx="8787900" cy="0"/>
          </a:xfrm>
          <a:prstGeom prst="straightConnector1">
            <a:avLst/>
          </a:prstGeom>
          <a:noFill/>
          <a:ln cap="flat" cmpd="sng" w="9525">
            <a:solidFill>
              <a:schemeClr val="accent2"/>
            </a:solidFill>
            <a:prstDash val="solid"/>
            <a:round/>
            <a:headEnd len="sm" w="sm" type="none"/>
            <a:tailEnd len="sm" w="sm" type="none"/>
          </a:ln>
        </p:spPr>
      </p:cxnSp>
      <p:sp>
        <p:nvSpPr>
          <p:cNvPr id="64" name="Google Shape;64;p2"/>
          <p:cNvSpPr/>
          <p:nvPr/>
        </p:nvSpPr>
        <p:spPr>
          <a:xfrm>
            <a:off x="360000" y="269700"/>
            <a:ext cx="922800" cy="1806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2"/>
          <p:cNvSpPr txBox="1"/>
          <p:nvPr/>
        </p:nvSpPr>
        <p:spPr>
          <a:xfrm>
            <a:off x="594353" y="294175"/>
            <a:ext cx="639000" cy="1230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400"/>
              </a:spcAft>
              <a:buClr>
                <a:srgbClr val="000000"/>
              </a:buClr>
              <a:buSzPts val="800"/>
              <a:buFont typeface="Arial"/>
              <a:buNone/>
            </a:pPr>
            <a:r>
              <a:rPr b="1" i="0" lang="en-GB" sz="800" u="none" cap="none" strike="noStrike">
                <a:solidFill>
                  <a:srgbClr val="FFFFFF"/>
                </a:solidFill>
                <a:latin typeface="Google Sans"/>
                <a:ea typeface="Google Sans"/>
                <a:cs typeface="Google Sans"/>
                <a:sym typeface="Google Sans"/>
              </a:rPr>
              <a:t>Sissejuhatus</a:t>
            </a:r>
            <a:endParaRPr b="1" i="0" sz="800" u="none" cap="none" strike="noStrike">
              <a:solidFill>
                <a:srgbClr val="FFFFFF"/>
              </a:solidFill>
              <a:latin typeface="Google Sans"/>
              <a:ea typeface="Google Sans"/>
              <a:cs typeface="Google Sans"/>
              <a:sym typeface="Google Sans"/>
            </a:endParaRPr>
          </a:p>
        </p:txBody>
      </p:sp>
      <p:sp>
        <p:nvSpPr>
          <p:cNvPr id="66" name="Google Shape;66;p2"/>
          <p:cNvSpPr/>
          <p:nvPr/>
        </p:nvSpPr>
        <p:spPr>
          <a:xfrm>
            <a:off x="360000" y="1007550"/>
            <a:ext cx="5010000" cy="3776100"/>
          </a:xfrm>
          <a:prstGeom prst="roundRect">
            <a:avLst>
              <a:gd fmla="val 8107" name="adj"/>
            </a:avLst>
          </a:prstGeom>
          <a:solidFill>
            <a:srgbClr val="FFFFFF"/>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2"/>
          <p:cNvSpPr/>
          <p:nvPr/>
        </p:nvSpPr>
        <p:spPr>
          <a:xfrm>
            <a:off x="360000" y="632100"/>
            <a:ext cx="5010000" cy="824100"/>
          </a:xfrm>
          <a:prstGeom prst="round2SameRect">
            <a:avLst>
              <a:gd fmla="val 30594" name="adj1"/>
              <a:gd fmla="val 0" name="adj2"/>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8" name="Google Shape;68;p2"/>
          <p:cNvGrpSpPr/>
          <p:nvPr/>
        </p:nvGrpSpPr>
        <p:grpSpPr>
          <a:xfrm>
            <a:off x="4592223" y="736093"/>
            <a:ext cx="669616" cy="669614"/>
            <a:chOff x="2284573" y="754068"/>
            <a:chExt cx="599853" cy="599851"/>
          </a:xfrm>
        </p:grpSpPr>
        <p:sp>
          <p:nvSpPr>
            <p:cNvPr id="69" name="Google Shape;69;p2"/>
            <p:cNvSpPr/>
            <p:nvPr/>
          </p:nvSpPr>
          <p:spPr>
            <a:xfrm rot="2724266">
              <a:off x="2372452" y="841871"/>
              <a:ext cx="424095" cy="424245"/>
            </a:xfrm>
            <a:custGeom>
              <a:rect b="b" l="l" r="r" t="t"/>
              <a:pathLst>
                <a:path extrusionOk="0" h="564666" w="564467">
                  <a:moveTo>
                    <a:pt x="464448" y="0"/>
                  </a:moveTo>
                  <a:cubicBezTo>
                    <a:pt x="519687" y="0"/>
                    <a:pt x="564467" y="44796"/>
                    <a:pt x="564467" y="100055"/>
                  </a:cubicBezTo>
                  <a:lnTo>
                    <a:pt x="564467" y="464612"/>
                  </a:lnTo>
                  <a:cubicBezTo>
                    <a:pt x="564467" y="519871"/>
                    <a:pt x="519687" y="564667"/>
                    <a:pt x="464448" y="564667"/>
                  </a:cubicBezTo>
                  <a:lnTo>
                    <a:pt x="100019" y="564667"/>
                  </a:lnTo>
                  <a:cubicBezTo>
                    <a:pt x="44780" y="564667"/>
                    <a:pt x="0" y="519871"/>
                    <a:pt x="0" y="464612"/>
                  </a:cubicBezTo>
                  <a:lnTo>
                    <a:pt x="0" y="100055"/>
                  </a:lnTo>
                  <a:cubicBezTo>
                    <a:pt x="0" y="44796"/>
                    <a:pt x="44780" y="0"/>
                    <a:pt x="100019" y="0"/>
                  </a:cubicBezTo>
                  <a:close/>
                </a:path>
              </a:pathLst>
            </a:custGeom>
            <a:solidFill>
              <a:schemeClr val="lt1"/>
            </a:solidFill>
            <a:ln cap="rnd" cmpd="sng" w="19050">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70" name="Google Shape;70;p2"/>
            <p:cNvSpPr/>
            <p:nvPr/>
          </p:nvSpPr>
          <p:spPr>
            <a:xfrm>
              <a:off x="2434373" y="897011"/>
              <a:ext cx="300722" cy="300828"/>
            </a:xfrm>
            <a:custGeom>
              <a:rect b="b" l="l" r="r" t="t"/>
              <a:pathLst>
                <a:path extrusionOk="0" h="401104" w="400962">
                  <a:moveTo>
                    <a:pt x="225682" y="14934"/>
                  </a:moveTo>
                  <a:lnTo>
                    <a:pt x="278350" y="111237"/>
                  </a:lnTo>
                  <a:cubicBezTo>
                    <a:pt x="280987" y="116060"/>
                    <a:pt x="284943" y="120018"/>
                    <a:pt x="289765" y="122656"/>
                  </a:cubicBezTo>
                  <a:lnTo>
                    <a:pt x="386034" y="175343"/>
                  </a:lnTo>
                  <a:cubicBezTo>
                    <a:pt x="405939" y="186226"/>
                    <a:pt x="405939" y="214837"/>
                    <a:pt x="386034" y="225762"/>
                  </a:cubicBezTo>
                  <a:lnTo>
                    <a:pt x="289765" y="278448"/>
                  </a:lnTo>
                  <a:cubicBezTo>
                    <a:pt x="284943" y="281086"/>
                    <a:pt x="280987" y="285044"/>
                    <a:pt x="278350" y="289867"/>
                  </a:cubicBezTo>
                  <a:lnTo>
                    <a:pt x="225682" y="386171"/>
                  </a:lnTo>
                  <a:cubicBezTo>
                    <a:pt x="214802" y="406082"/>
                    <a:pt x="186202" y="406082"/>
                    <a:pt x="175281" y="386171"/>
                  </a:cubicBezTo>
                  <a:lnTo>
                    <a:pt x="122613" y="289867"/>
                  </a:lnTo>
                  <a:cubicBezTo>
                    <a:pt x="119976" y="285044"/>
                    <a:pt x="116019" y="281086"/>
                    <a:pt x="111198" y="278448"/>
                  </a:cubicBezTo>
                  <a:lnTo>
                    <a:pt x="14929" y="225762"/>
                  </a:lnTo>
                  <a:cubicBezTo>
                    <a:pt x="-4976" y="214878"/>
                    <a:pt x="-4976" y="186268"/>
                    <a:pt x="14929" y="175343"/>
                  </a:cubicBezTo>
                  <a:lnTo>
                    <a:pt x="111198" y="122656"/>
                  </a:lnTo>
                  <a:cubicBezTo>
                    <a:pt x="116019" y="120018"/>
                    <a:pt x="119976" y="116060"/>
                    <a:pt x="122613" y="111237"/>
                  </a:cubicBezTo>
                  <a:lnTo>
                    <a:pt x="175281" y="14934"/>
                  </a:lnTo>
                  <a:cubicBezTo>
                    <a:pt x="186161" y="-4978"/>
                    <a:pt x="214761" y="-4978"/>
                    <a:pt x="225682" y="14934"/>
                  </a:cubicBezTo>
                  <a:close/>
                </a:path>
              </a:pathLst>
            </a:custGeom>
            <a:solidFill>
              <a:schemeClr val="accent2"/>
            </a:solidFill>
            <a:ln cap="rnd" cmpd="sng" w="19050">
              <a:solidFill>
                <a:schemeClr val="accent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
        <p:nvSpPr>
          <p:cNvPr id="71" name="Google Shape;71;p2"/>
          <p:cNvSpPr txBox="1"/>
          <p:nvPr/>
        </p:nvSpPr>
        <p:spPr>
          <a:xfrm>
            <a:off x="483650" y="1691500"/>
            <a:ext cx="4581900" cy="2784600"/>
          </a:xfrm>
          <a:prstGeom prst="rect">
            <a:avLst/>
          </a:prstGeom>
          <a:noFill/>
          <a:ln>
            <a:noFill/>
          </a:ln>
        </p:spPr>
        <p:txBody>
          <a:bodyPr anchorCtr="0" anchor="t" bIns="0" lIns="0" spcFirstLastPara="1" rIns="0" wrap="square" tIns="0">
            <a:noAutofit/>
          </a:bodyPr>
          <a:lstStyle/>
          <a:p>
            <a:pPr indent="-304800" lvl="0" marL="457200" marR="0" rtl="0" algn="l">
              <a:lnSpc>
                <a:spcPct val="125000"/>
              </a:lnSpc>
              <a:spcBef>
                <a:spcPts val="0"/>
              </a:spcBef>
              <a:spcAft>
                <a:spcPts val="0"/>
              </a:spcAft>
              <a:buClr>
                <a:schemeClr val="accent2"/>
              </a:buClr>
              <a:buSzPts val="1200"/>
              <a:buFont typeface="Google Sans"/>
              <a:buChar char="●"/>
            </a:pPr>
            <a:r>
              <a:rPr b="0" i="0" lang="en-GB" sz="1500" u="none" cap="none" strike="noStrike">
                <a:solidFill>
                  <a:srgbClr val="202124"/>
                </a:solidFill>
                <a:latin typeface="Google Sans"/>
                <a:ea typeface="Google Sans"/>
                <a:cs typeface="Google Sans"/>
                <a:sym typeface="Google Sans"/>
              </a:rPr>
              <a:t>Tehisintellekt võib olla lõbus ja kasulik abiline.</a:t>
            </a:r>
            <a:endParaRPr b="0" i="0" sz="1500" u="none" cap="none" strike="noStrike">
              <a:solidFill>
                <a:srgbClr val="202124"/>
              </a:solidFill>
              <a:latin typeface="Google Sans"/>
              <a:ea typeface="Google Sans"/>
              <a:cs typeface="Google Sans"/>
              <a:sym typeface="Google Sans"/>
            </a:endParaRPr>
          </a:p>
          <a:p>
            <a:pPr indent="-304800" lvl="0" marL="457200" marR="0" rtl="0" algn="l">
              <a:lnSpc>
                <a:spcPct val="125000"/>
              </a:lnSpc>
              <a:spcBef>
                <a:spcPts val="1000"/>
              </a:spcBef>
              <a:spcAft>
                <a:spcPts val="0"/>
              </a:spcAft>
              <a:buClr>
                <a:schemeClr val="accent2"/>
              </a:buClr>
              <a:buSzPts val="1200"/>
              <a:buFont typeface="Google Sans"/>
              <a:buChar char="●"/>
            </a:pPr>
            <a:r>
              <a:rPr b="0" i="0" lang="en-GB" sz="1500" u="none" cap="none" strike="noStrike">
                <a:solidFill>
                  <a:srgbClr val="202124"/>
                </a:solidFill>
                <a:latin typeface="Google Sans"/>
                <a:ea typeface="Google Sans"/>
                <a:cs typeface="Google Sans"/>
                <a:sym typeface="Google Sans"/>
              </a:rPr>
              <a:t>Saad seda kasutada ajurünnakuteks, uute teadmiste omandamiseks või oma küsimustele vastuste leidmiseks.</a:t>
            </a:r>
            <a:endParaRPr b="0" i="0" sz="1500" u="none" cap="none" strike="noStrike">
              <a:solidFill>
                <a:srgbClr val="202124"/>
              </a:solidFill>
              <a:latin typeface="Google Sans"/>
              <a:ea typeface="Google Sans"/>
              <a:cs typeface="Google Sans"/>
              <a:sym typeface="Google Sans"/>
            </a:endParaRPr>
          </a:p>
          <a:p>
            <a:pPr indent="-304800" lvl="0" marL="457200" marR="0" rtl="0" algn="l">
              <a:lnSpc>
                <a:spcPct val="125000"/>
              </a:lnSpc>
              <a:spcBef>
                <a:spcPts val="1000"/>
              </a:spcBef>
              <a:spcAft>
                <a:spcPts val="0"/>
              </a:spcAft>
              <a:buClr>
                <a:schemeClr val="accent2"/>
              </a:buClr>
              <a:buSzPts val="1200"/>
              <a:buFont typeface="Google Sans"/>
              <a:buChar char="●"/>
            </a:pPr>
            <a:r>
              <a:rPr b="0" i="0" lang="en-GB" sz="1500" u="none" cap="none" strike="noStrike">
                <a:solidFill>
                  <a:srgbClr val="202124"/>
                </a:solidFill>
                <a:latin typeface="Google Sans"/>
                <a:ea typeface="Google Sans"/>
                <a:cs typeface="Google Sans"/>
                <a:sym typeface="Google Sans"/>
              </a:rPr>
              <a:t>Samuti aitab see sul luua uut sisu, pilte, heliklippe või isegi videoid ja taskuhäälinguid.</a:t>
            </a:r>
            <a:endParaRPr b="0" i="0" sz="1500" u="none" cap="none" strike="noStrike">
              <a:solidFill>
                <a:srgbClr val="202124"/>
              </a:solidFill>
              <a:latin typeface="Google Sans"/>
              <a:ea typeface="Google Sans"/>
              <a:cs typeface="Google Sans"/>
              <a:sym typeface="Google Sans"/>
            </a:endParaRPr>
          </a:p>
          <a:p>
            <a:pPr indent="0" lvl="0" marL="0" marR="0" rtl="0" algn="l">
              <a:lnSpc>
                <a:spcPct val="125000"/>
              </a:lnSpc>
              <a:spcBef>
                <a:spcPts val="1000"/>
              </a:spcBef>
              <a:spcAft>
                <a:spcPts val="1000"/>
              </a:spcAft>
              <a:buClr>
                <a:srgbClr val="000000"/>
              </a:buClr>
              <a:buSzPts val="1500"/>
              <a:buFont typeface="Arial"/>
              <a:buNone/>
            </a:pPr>
            <a:r>
              <a:t/>
            </a:r>
            <a:endParaRPr b="0" i="0" sz="1500" u="none" cap="none" strike="noStrike">
              <a:solidFill>
                <a:srgbClr val="202124"/>
              </a:solidFill>
              <a:latin typeface="Google Sans"/>
              <a:ea typeface="Google Sans"/>
              <a:cs typeface="Google Sans"/>
              <a:sym typeface="Google Sans"/>
            </a:endParaRPr>
          </a:p>
        </p:txBody>
      </p:sp>
      <p:sp>
        <p:nvSpPr>
          <p:cNvPr id="72" name="Google Shape;72;p2"/>
          <p:cNvSpPr txBox="1"/>
          <p:nvPr/>
        </p:nvSpPr>
        <p:spPr>
          <a:xfrm>
            <a:off x="542300" y="736100"/>
            <a:ext cx="3804900" cy="6003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3000"/>
              <a:buFont typeface="Arial"/>
              <a:buNone/>
            </a:pPr>
            <a:r>
              <a:rPr b="0" i="0" lang="en-GB" sz="3000" u="none" cap="none" strike="noStrike">
                <a:solidFill>
                  <a:schemeClr val="lt1"/>
                </a:solidFill>
                <a:latin typeface="Google Sans Medium"/>
                <a:ea typeface="Google Sans Medium"/>
                <a:cs typeface="Google Sans Medium"/>
                <a:sym typeface="Google Sans Medium"/>
              </a:rPr>
              <a:t>Tehisintellekt ja sina</a:t>
            </a:r>
            <a:endParaRPr b="0" i="0" sz="3000" u="none" cap="none" strike="noStrike">
              <a:solidFill>
                <a:schemeClr val="lt1"/>
              </a:solidFill>
              <a:latin typeface="Google Sans Medium"/>
              <a:ea typeface="Google Sans Medium"/>
              <a:cs typeface="Google Sans Medium"/>
              <a:sym typeface="Google Sans Medium"/>
            </a:endParaRPr>
          </a:p>
        </p:txBody>
      </p:sp>
      <p:sp>
        <p:nvSpPr>
          <p:cNvPr id="73" name="Google Shape;73;p2"/>
          <p:cNvSpPr/>
          <p:nvPr/>
        </p:nvSpPr>
        <p:spPr>
          <a:xfrm>
            <a:off x="451172" y="314495"/>
            <a:ext cx="91131" cy="90888"/>
          </a:xfrm>
          <a:custGeom>
            <a:rect b="b" l="l" r="r" t="t"/>
            <a:pathLst>
              <a:path extrusionOk="0" h="11908" w="11932">
                <a:moveTo>
                  <a:pt x="9550" y="2382"/>
                </a:moveTo>
                <a:lnTo>
                  <a:pt x="9550" y="3573"/>
                </a:lnTo>
                <a:lnTo>
                  <a:pt x="2381" y="3573"/>
                </a:lnTo>
                <a:lnTo>
                  <a:pt x="2381" y="2382"/>
                </a:lnTo>
                <a:close/>
                <a:moveTo>
                  <a:pt x="9550" y="4168"/>
                </a:moveTo>
                <a:lnTo>
                  <a:pt x="9550" y="5359"/>
                </a:lnTo>
                <a:lnTo>
                  <a:pt x="2381" y="5359"/>
                </a:lnTo>
                <a:lnTo>
                  <a:pt x="2381" y="4168"/>
                </a:lnTo>
                <a:close/>
                <a:moveTo>
                  <a:pt x="7168" y="5954"/>
                </a:moveTo>
                <a:lnTo>
                  <a:pt x="7168" y="7145"/>
                </a:lnTo>
                <a:lnTo>
                  <a:pt x="2381" y="7145"/>
                </a:lnTo>
                <a:lnTo>
                  <a:pt x="2381" y="5954"/>
                </a:lnTo>
                <a:close/>
                <a:moveTo>
                  <a:pt x="1191" y="1"/>
                </a:moveTo>
                <a:lnTo>
                  <a:pt x="976" y="24"/>
                </a:lnTo>
                <a:lnTo>
                  <a:pt x="548" y="191"/>
                </a:lnTo>
                <a:lnTo>
                  <a:pt x="381" y="358"/>
                </a:lnTo>
                <a:lnTo>
                  <a:pt x="214" y="548"/>
                </a:lnTo>
                <a:lnTo>
                  <a:pt x="24" y="953"/>
                </a:lnTo>
                <a:lnTo>
                  <a:pt x="0" y="1191"/>
                </a:lnTo>
                <a:lnTo>
                  <a:pt x="0" y="11908"/>
                </a:lnTo>
                <a:lnTo>
                  <a:pt x="2381" y="9526"/>
                </a:lnTo>
                <a:lnTo>
                  <a:pt x="10740" y="9526"/>
                </a:lnTo>
                <a:lnTo>
                  <a:pt x="10978" y="9502"/>
                </a:lnTo>
                <a:lnTo>
                  <a:pt x="11383" y="9336"/>
                </a:lnTo>
                <a:lnTo>
                  <a:pt x="11574" y="9169"/>
                </a:lnTo>
                <a:lnTo>
                  <a:pt x="11717" y="8979"/>
                </a:lnTo>
                <a:lnTo>
                  <a:pt x="11907" y="8574"/>
                </a:lnTo>
                <a:lnTo>
                  <a:pt x="11931" y="8336"/>
                </a:lnTo>
                <a:lnTo>
                  <a:pt x="11931" y="1191"/>
                </a:lnTo>
                <a:lnTo>
                  <a:pt x="11907" y="953"/>
                </a:lnTo>
                <a:lnTo>
                  <a:pt x="11717" y="548"/>
                </a:lnTo>
                <a:lnTo>
                  <a:pt x="11574" y="358"/>
                </a:lnTo>
                <a:lnTo>
                  <a:pt x="11383" y="191"/>
                </a:lnTo>
                <a:lnTo>
                  <a:pt x="10978" y="24"/>
                </a:lnTo>
                <a:lnTo>
                  <a:pt x="1074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2"/>
          <p:cNvSpPr/>
          <p:nvPr/>
        </p:nvSpPr>
        <p:spPr>
          <a:xfrm>
            <a:off x="5689250" y="632100"/>
            <a:ext cx="3094800" cy="1982400"/>
          </a:xfrm>
          <a:prstGeom prst="roundRect">
            <a:avLst>
              <a:gd fmla="val 7394" name="adj"/>
            </a:avLst>
          </a:prstGeom>
          <a:solidFill>
            <a:schemeClr val="dk2"/>
          </a:solidFill>
          <a:ln>
            <a:noFill/>
          </a:ln>
        </p:spPr>
        <p:txBody>
          <a:bodyPr anchorCtr="0" anchor="ctr" bIns="0" lIns="378000" spcFirstLastPara="1" rIns="378000" wrap="square" tIns="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Google Sans"/>
              <a:ea typeface="Google Sans"/>
              <a:cs typeface="Google Sans"/>
              <a:sym typeface="Google Sans"/>
            </a:endParaRPr>
          </a:p>
        </p:txBody>
      </p:sp>
      <p:sp>
        <p:nvSpPr>
          <p:cNvPr id="75" name="Google Shape;75;p2"/>
          <p:cNvSpPr/>
          <p:nvPr/>
        </p:nvSpPr>
        <p:spPr>
          <a:xfrm>
            <a:off x="5689250" y="2801200"/>
            <a:ext cx="3094800" cy="1982400"/>
          </a:xfrm>
          <a:prstGeom prst="roundRect">
            <a:avLst>
              <a:gd fmla="val 7394" name="adj"/>
            </a:avLst>
          </a:prstGeom>
          <a:solidFill>
            <a:schemeClr val="dk2"/>
          </a:solidFill>
          <a:ln>
            <a:noFill/>
          </a:ln>
        </p:spPr>
        <p:txBody>
          <a:bodyPr anchorCtr="0" anchor="ctr" bIns="0" lIns="378000" spcFirstLastPara="1" rIns="378000" wrap="square" tIns="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Google Sans"/>
              <a:ea typeface="Google Sans"/>
              <a:cs typeface="Google Sans"/>
              <a:sym typeface="Google Sans"/>
            </a:endParaRPr>
          </a:p>
        </p:txBody>
      </p:sp>
      <p:pic>
        <p:nvPicPr>
          <p:cNvPr id="76" name="Google Shape;76;p2" title="2024-06-28_wtbrged_chicago_photos_edited-10.jpg"/>
          <p:cNvPicPr preferRelativeResize="0"/>
          <p:nvPr/>
        </p:nvPicPr>
        <p:blipFill rotWithShape="1">
          <a:blip r:embed="rId3">
            <a:alphaModFix/>
          </a:blip>
          <a:srcRect b="18806" l="19717" r="15145" t="18819"/>
          <a:stretch/>
        </p:blipFill>
        <p:spPr>
          <a:xfrm>
            <a:off x="5689250" y="632100"/>
            <a:ext cx="3094800" cy="1979400"/>
          </a:xfrm>
          <a:prstGeom prst="roundRect">
            <a:avLst>
              <a:gd fmla="val 6973" name="adj"/>
            </a:avLst>
          </a:prstGeom>
          <a:noFill/>
          <a:ln>
            <a:noFill/>
          </a:ln>
        </p:spPr>
      </p:pic>
      <p:pic>
        <p:nvPicPr>
          <p:cNvPr id="77" name="Google Shape;77;p2" title="2024-06-28_wtbrged_chicago_photos_edited-53.jpg"/>
          <p:cNvPicPr preferRelativeResize="0"/>
          <p:nvPr/>
        </p:nvPicPr>
        <p:blipFill rotWithShape="1">
          <a:blip r:embed="rId4">
            <a:alphaModFix/>
          </a:blip>
          <a:srcRect b="15211" l="10030" r="22425" t="20119"/>
          <a:stretch/>
        </p:blipFill>
        <p:spPr>
          <a:xfrm>
            <a:off x="5689250" y="2802700"/>
            <a:ext cx="3094800" cy="1979400"/>
          </a:xfrm>
          <a:prstGeom prst="roundRect">
            <a:avLst>
              <a:gd fmla="val 6973" name="adj"/>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pic>
        <p:nvPicPr>
          <p:cNvPr id="433" name="Google Shape;433;p20" title="2024-06-28_wtbrged_chicago_photos_edited-61.jpg"/>
          <p:cNvPicPr preferRelativeResize="0"/>
          <p:nvPr/>
        </p:nvPicPr>
        <p:blipFill rotWithShape="1">
          <a:blip r:embed="rId3">
            <a:alphaModFix/>
          </a:blip>
          <a:srcRect b="0" l="17825" r="17825" t="0"/>
          <a:stretch/>
        </p:blipFill>
        <p:spPr>
          <a:xfrm>
            <a:off x="5883000" y="1326350"/>
            <a:ext cx="2901000" cy="3011400"/>
          </a:xfrm>
          <a:prstGeom prst="roundRect">
            <a:avLst>
              <a:gd fmla="val 5441" name="adj"/>
            </a:avLst>
          </a:prstGeom>
          <a:noFill/>
          <a:ln>
            <a:noFill/>
          </a:ln>
        </p:spPr>
      </p:pic>
      <p:sp>
        <p:nvSpPr>
          <p:cNvPr id="434" name="Google Shape;434;p20"/>
          <p:cNvSpPr/>
          <p:nvPr/>
        </p:nvSpPr>
        <p:spPr>
          <a:xfrm>
            <a:off x="360000" y="1007550"/>
            <a:ext cx="5010000" cy="3776100"/>
          </a:xfrm>
          <a:prstGeom prst="roundRect">
            <a:avLst>
              <a:gd fmla="val 8107" name="adj"/>
            </a:avLst>
          </a:prstGeom>
          <a:solidFill>
            <a:srgbClr val="FFFFFF"/>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20"/>
          <p:cNvSpPr/>
          <p:nvPr/>
        </p:nvSpPr>
        <p:spPr>
          <a:xfrm>
            <a:off x="360000" y="632100"/>
            <a:ext cx="5010000" cy="824100"/>
          </a:xfrm>
          <a:prstGeom prst="round2SameRect">
            <a:avLst>
              <a:gd fmla="val 30594" name="adj1"/>
              <a:gd fmla="val 0" name="adj2"/>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20"/>
          <p:cNvSpPr txBox="1"/>
          <p:nvPr/>
        </p:nvSpPr>
        <p:spPr>
          <a:xfrm>
            <a:off x="483650" y="1691500"/>
            <a:ext cx="4581900" cy="2784600"/>
          </a:xfrm>
          <a:prstGeom prst="rect">
            <a:avLst/>
          </a:prstGeom>
          <a:noFill/>
          <a:ln>
            <a:noFill/>
          </a:ln>
        </p:spPr>
        <p:txBody>
          <a:bodyPr anchorCtr="0" anchor="t" bIns="0" lIns="0" spcFirstLastPara="1" rIns="0" wrap="square" tIns="0">
            <a:noAutofit/>
          </a:bodyPr>
          <a:lstStyle/>
          <a:p>
            <a:pPr indent="-304800" lvl="0" marL="457200" marR="0" rtl="0" algn="l">
              <a:lnSpc>
                <a:spcPct val="125000"/>
              </a:lnSpc>
              <a:spcBef>
                <a:spcPts val="0"/>
              </a:spcBef>
              <a:spcAft>
                <a:spcPts val="0"/>
              </a:spcAft>
              <a:buClr>
                <a:srgbClr val="004EB2"/>
              </a:buClr>
              <a:buSzPts val="1200"/>
              <a:buFont typeface="Google Sans"/>
              <a:buChar char="●"/>
            </a:pPr>
            <a:r>
              <a:rPr b="0" i="1" lang="en-GB" sz="1500" u="none" cap="none" strike="noStrike">
                <a:solidFill>
                  <a:srgbClr val="202124"/>
                </a:solidFill>
                <a:latin typeface="Google Sans"/>
                <a:ea typeface="Google Sans"/>
                <a:cs typeface="Google Sans"/>
                <a:sym typeface="Google Sans"/>
              </a:rPr>
              <a:t>Gemini </a:t>
            </a:r>
            <a:r>
              <a:rPr b="0" i="0" lang="en-GB" sz="1500" u="none" cap="none" strike="noStrike">
                <a:solidFill>
                  <a:srgbClr val="202124"/>
                </a:solidFill>
                <a:latin typeface="Google Sans"/>
                <a:ea typeface="Google Sans"/>
                <a:cs typeface="Google Sans"/>
                <a:sym typeface="Google Sans"/>
              </a:rPr>
              <a:t>on suurepärane abimees, kui jääte mõne teema uurimisel hätta. </a:t>
            </a:r>
            <a:endParaRPr b="0" i="0" sz="1500" u="none" cap="none" strike="noStrike">
              <a:solidFill>
                <a:srgbClr val="202124"/>
              </a:solidFill>
              <a:latin typeface="Google Sans"/>
              <a:ea typeface="Google Sans"/>
              <a:cs typeface="Google Sans"/>
              <a:sym typeface="Google Sans"/>
            </a:endParaRPr>
          </a:p>
          <a:p>
            <a:pPr indent="-304800" lvl="0" marL="457200" marR="0" rtl="0" algn="l">
              <a:lnSpc>
                <a:spcPct val="125000"/>
              </a:lnSpc>
              <a:spcBef>
                <a:spcPts val="1000"/>
              </a:spcBef>
              <a:spcAft>
                <a:spcPts val="0"/>
              </a:spcAft>
              <a:buClr>
                <a:srgbClr val="004EB2"/>
              </a:buClr>
              <a:buSzPts val="1200"/>
              <a:buFont typeface="Google Sans"/>
              <a:buChar char="●"/>
            </a:pPr>
            <a:r>
              <a:rPr b="0" i="1" lang="en-GB" sz="1500" u="none" cap="none" strike="noStrike">
                <a:solidFill>
                  <a:srgbClr val="202124"/>
                </a:solidFill>
                <a:latin typeface="Google Sans"/>
                <a:ea typeface="Google Sans"/>
                <a:cs typeface="Google Sans"/>
                <a:sym typeface="Google Sans"/>
              </a:rPr>
              <a:t>Gemini-l </a:t>
            </a:r>
            <a:r>
              <a:rPr b="0" i="0" lang="en-GB" sz="1500" u="none" cap="none" strike="noStrike">
                <a:solidFill>
                  <a:srgbClr val="202124"/>
                </a:solidFill>
                <a:latin typeface="Google Sans"/>
                <a:ea typeface="Google Sans"/>
                <a:cs typeface="Google Sans"/>
                <a:sym typeface="Google Sans"/>
              </a:rPr>
              <a:t>on ka faktikontrolli funktsioon, mis on väga kasulik vahend selleks, et kontrollida, kas saadud vastus on täpne.</a:t>
            </a:r>
            <a:endParaRPr b="0" i="0" sz="1500" u="none" cap="none" strike="noStrike">
              <a:solidFill>
                <a:srgbClr val="202124"/>
              </a:solidFill>
              <a:latin typeface="Google Sans"/>
              <a:ea typeface="Google Sans"/>
              <a:cs typeface="Google Sans"/>
              <a:sym typeface="Google Sans"/>
            </a:endParaRPr>
          </a:p>
          <a:p>
            <a:pPr indent="-304800" lvl="0" marL="457200" marR="0" rtl="0" algn="l">
              <a:lnSpc>
                <a:spcPct val="125000"/>
              </a:lnSpc>
              <a:spcBef>
                <a:spcPts val="1000"/>
              </a:spcBef>
              <a:spcAft>
                <a:spcPts val="1000"/>
              </a:spcAft>
              <a:buClr>
                <a:srgbClr val="004EB2"/>
              </a:buClr>
              <a:buSzPts val="1200"/>
              <a:buFont typeface="Google Sans"/>
              <a:buChar char="●"/>
            </a:pPr>
            <a:r>
              <a:rPr b="0" i="0" lang="en-GB" sz="1500" u="none" cap="none" strike="noStrike">
                <a:solidFill>
                  <a:srgbClr val="202124"/>
                </a:solidFill>
                <a:latin typeface="Google Sans"/>
                <a:ea typeface="Google Sans"/>
                <a:cs typeface="Google Sans"/>
                <a:sym typeface="Google Sans"/>
              </a:rPr>
              <a:t>Kui olete kindlaks teinud, et väljund on korrektne, peate leidma algallika, millele </a:t>
            </a:r>
            <a:r>
              <a:rPr b="0" i="1" lang="en-GB" sz="1500" u="none" cap="none" strike="noStrike">
                <a:solidFill>
                  <a:srgbClr val="202124"/>
                </a:solidFill>
                <a:latin typeface="Google Sans"/>
                <a:ea typeface="Google Sans"/>
                <a:cs typeface="Google Sans"/>
                <a:sym typeface="Google Sans"/>
              </a:rPr>
              <a:t>Gemini </a:t>
            </a:r>
            <a:r>
              <a:rPr b="0" i="0" lang="en-GB" sz="1500" u="none" cap="none" strike="noStrike">
                <a:solidFill>
                  <a:srgbClr val="202124"/>
                </a:solidFill>
                <a:latin typeface="Google Sans"/>
                <a:ea typeface="Google Sans"/>
                <a:cs typeface="Google Sans"/>
                <a:sym typeface="Google Sans"/>
              </a:rPr>
              <a:t>tugineb, et saaksite sellele oma koolitöös viidata.</a:t>
            </a:r>
            <a:endParaRPr b="0" i="0" sz="1500" u="none" cap="none" strike="noStrike">
              <a:solidFill>
                <a:srgbClr val="202124"/>
              </a:solidFill>
              <a:latin typeface="Google Sans"/>
              <a:ea typeface="Google Sans"/>
              <a:cs typeface="Google Sans"/>
              <a:sym typeface="Google Sans"/>
            </a:endParaRPr>
          </a:p>
        </p:txBody>
      </p:sp>
      <p:sp>
        <p:nvSpPr>
          <p:cNvPr id="437" name="Google Shape;437;p20"/>
          <p:cNvSpPr txBox="1"/>
          <p:nvPr/>
        </p:nvSpPr>
        <p:spPr>
          <a:xfrm>
            <a:off x="542300" y="736093"/>
            <a:ext cx="5391300" cy="6696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3500"/>
              <a:buFont typeface="Arial"/>
              <a:buNone/>
            </a:pPr>
            <a:r>
              <a:rPr b="0" i="1" lang="en-GB" sz="3500" u="none" cap="none" strike="noStrike">
                <a:solidFill>
                  <a:schemeClr val="lt1"/>
                </a:solidFill>
                <a:latin typeface="Google Sans Medium"/>
                <a:ea typeface="Google Sans Medium"/>
                <a:cs typeface="Google Sans Medium"/>
                <a:sym typeface="Google Sans Medium"/>
              </a:rPr>
              <a:t>Gemini </a:t>
            </a:r>
            <a:r>
              <a:rPr b="0" i="0" lang="en-GB" sz="3500" u="none" cap="none" strike="noStrike">
                <a:solidFill>
                  <a:schemeClr val="lt1"/>
                </a:solidFill>
                <a:latin typeface="Google Sans Medium"/>
                <a:ea typeface="Google Sans Medium"/>
                <a:cs typeface="Google Sans Medium"/>
                <a:sym typeface="Google Sans Medium"/>
              </a:rPr>
              <a:t>kasutamine</a:t>
            </a:r>
            <a:endParaRPr b="0" i="0" sz="3500" u="none" cap="none" strike="noStrike">
              <a:solidFill>
                <a:schemeClr val="lt1"/>
              </a:solidFill>
              <a:latin typeface="Google Sans Medium"/>
              <a:ea typeface="Google Sans Medium"/>
              <a:cs typeface="Google Sans Medium"/>
              <a:sym typeface="Google Sans Medium"/>
            </a:endParaRPr>
          </a:p>
        </p:txBody>
      </p:sp>
      <p:cxnSp>
        <p:nvCxnSpPr>
          <p:cNvPr id="438" name="Google Shape;438;p20"/>
          <p:cNvCxnSpPr>
            <a:stCxn id="439" idx="1"/>
          </p:cNvCxnSpPr>
          <p:nvPr/>
        </p:nvCxnSpPr>
        <p:spPr>
          <a:xfrm>
            <a:off x="360000" y="360000"/>
            <a:ext cx="8787900" cy="0"/>
          </a:xfrm>
          <a:prstGeom prst="straightConnector1">
            <a:avLst/>
          </a:prstGeom>
          <a:noFill/>
          <a:ln cap="flat" cmpd="sng" w="9525">
            <a:solidFill>
              <a:srgbClr val="004EB2"/>
            </a:solidFill>
            <a:prstDash val="solid"/>
            <a:round/>
            <a:headEnd len="sm" w="sm" type="none"/>
            <a:tailEnd len="sm" w="sm" type="none"/>
          </a:ln>
        </p:spPr>
      </p:cxnSp>
      <p:sp>
        <p:nvSpPr>
          <p:cNvPr id="439" name="Google Shape;439;p20"/>
          <p:cNvSpPr/>
          <p:nvPr/>
        </p:nvSpPr>
        <p:spPr>
          <a:xfrm>
            <a:off x="360000" y="269700"/>
            <a:ext cx="1224900" cy="180600"/>
          </a:xfrm>
          <a:prstGeom prst="roundRect">
            <a:avLst>
              <a:gd fmla="val 50000" name="adj"/>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20"/>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20"/>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21"/>
          <p:cNvSpPr/>
          <p:nvPr/>
        </p:nvSpPr>
        <p:spPr>
          <a:xfrm>
            <a:off x="360000" y="1137550"/>
            <a:ext cx="3871800" cy="3645900"/>
          </a:xfrm>
          <a:prstGeom prst="roundRect">
            <a:avLst>
              <a:gd fmla="val 6592" name="adj"/>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21"/>
          <p:cNvSpPr txBox="1"/>
          <p:nvPr/>
        </p:nvSpPr>
        <p:spPr>
          <a:xfrm>
            <a:off x="359999" y="390725"/>
            <a:ext cx="3695700" cy="6234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4500"/>
              <a:buFont typeface="Arial"/>
              <a:buNone/>
            </a:pPr>
            <a:r>
              <a:rPr b="0" i="0" lang="en-GB" sz="4500" u="none" cap="none" strike="noStrike">
                <a:solidFill>
                  <a:srgbClr val="202124"/>
                </a:solidFill>
                <a:latin typeface="Google Sans Medium"/>
                <a:ea typeface="Google Sans Medium"/>
                <a:cs typeface="Google Sans Medium"/>
                <a:sym typeface="Google Sans Medium"/>
              </a:rPr>
              <a:t>Pea meeles</a:t>
            </a:r>
            <a:endParaRPr b="0" i="0" sz="4500" u="none" cap="none" strike="noStrike">
              <a:solidFill>
                <a:srgbClr val="202124"/>
              </a:solidFill>
              <a:latin typeface="Google Sans Medium"/>
              <a:ea typeface="Google Sans Medium"/>
              <a:cs typeface="Google Sans Medium"/>
              <a:sym typeface="Google Sans Medium"/>
            </a:endParaRPr>
          </a:p>
        </p:txBody>
      </p:sp>
      <p:sp>
        <p:nvSpPr>
          <p:cNvPr id="448" name="Google Shape;448;p21"/>
          <p:cNvSpPr txBox="1"/>
          <p:nvPr/>
        </p:nvSpPr>
        <p:spPr>
          <a:xfrm>
            <a:off x="703315" y="2375366"/>
            <a:ext cx="3089100" cy="9876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300"/>
              <a:buFont typeface="Arial"/>
              <a:buNone/>
            </a:pPr>
            <a:r>
              <a:rPr b="0" i="0" lang="en-GB" sz="1300" u="none" cap="none" strike="noStrike">
                <a:solidFill>
                  <a:schemeClr val="lt1"/>
                </a:solidFill>
                <a:latin typeface="Google Sans"/>
                <a:ea typeface="Google Sans"/>
                <a:cs typeface="Google Sans"/>
                <a:sym typeface="Google Sans"/>
              </a:rPr>
              <a:t>Kuna generatiivne tehisintellekt on veel arendusjärgus, võib see teha vigu ja isegi asju välja mõelda (seda nimetatakse hallutsinatsioonideks). </a:t>
            </a:r>
            <a:endParaRPr b="0" i="0" sz="1300" u="none" cap="none" strike="noStrike">
              <a:solidFill>
                <a:schemeClr val="lt1"/>
              </a:solidFill>
              <a:latin typeface="Google Sans"/>
              <a:ea typeface="Google Sans"/>
              <a:cs typeface="Google Sans"/>
              <a:sym typeface="Google Sans"/>
            </a:endParaRPr>
          </a:p>
          <a:p>
            <a:pPr indent="0" lvl="0" marL="0" marR="0" rtl="0" algn="l">
              <a:lnSpc>
                <a:spcPct val="125000"/>
              </a:lnSpc>
              <a:spcBef>
                <a:spcPts val="2000"/>
              </a:spcBef>
              <a:spcAft>
                <a:spcPts val="2000"/>
              </a:spcAft>
              <a:buClr>
                <a:srgbClr val="000000"/>
              </a:buClr>
              <a:buSzPts val="1300"/>
              <a:buFont typeface="Arial"/>
              <a:buNone/>
            </a:pPr>
            <a:r>
              <a:rPr b="0" i="0" lang="en-GB" sz="1300" u="none" cap="none" strike="noStrike">
                <a:solidFill>
                  <a:schemeClr val="lt1"/>
                </a:solidFill>
                <a:latin typeface="Google Sans"/>
                <a:ea typeface="Google Sans"/>
                <a:cs typeface="Google Sans"/>
                <a:sym typeface="Google Sans"/>
              </a:rPr>
              <a:t>Kontrolli alati infot, mida esitatakse faktina. Kahtluse korral kontrolli vastust uuesti.</a:t>
            </a:r>
            <a:endParaRPr b="0" i="0" sz="2000" u="none" cap="none" strike="noStrike">
              <a:solidFill>
                <a:schemeClr val="lt1"/>
              </a:solidFill>
              <a:latin typeface="Google Sans SemiBold"/>
              <a:ea typeface="Google Sans SemiBold"/>
              <a:cs typeface="Google Sans SemiBold"/>
              <a:sym typeface="Google Sans SemiBold"/>
            </a:endParaRPr>
          </a:p>
        </p:txBody>
      </p:sp>
      <p:sp>
        <p:nvSpPr>
          <p:cNvPr id="449" name="Google Shape;449;p21"/>
          <p:cNvSpPr/>
          <p:nvPr/>
        </p:nvSpPr>
        <p:spPr>
          <a:xfrm>
            <a:off x="4465475" y="360000"/>
            <a:ext cx="4330500" cy="4423500"/>
          </a:xfrm>
          <a:prstGeom prst="roundRect">
            <a:avLst>
              <a:gd fmla="val 6592" name="adj"/>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50" name="Google Shape;450;p21"/>
          <p:cNvGrpSpPr/>
          <p:nvPr/>
        </p:nvGrpSpPr>
        <p:grpSpPr>
          <a:xfrm flipH="1">
            <a:off x="7714286" y="1172186"/>
            <a:ext cx="2137109" cy="2993326"/>
            <a:chOff x="-2004237" y="8700538"/>
            <a:chExt cx="615456" cy="862034"/>
          </a:xfrm>
        </p:grpSpPr>
        <p:grpSp>
          <p:nvGrpSpPr>
            <p:cNvPr id="451" name="Google Shape;451;p21"/>
            <p:cNvGrpSpPr/>
            <p:nvPr/>
          </p:nvGrpSpPr>
          <p:grpSpPr>
            <a:xfrm>
              <a:off x="-2004237" y="8700538"/>
              <a:ext cx="615456" cy="727805"/>
              <a:chOff x="1245459" y="4833719"/>
              <a:chExt cx="568340" cy="672089"/>
            </a:xfrm>
          </p:grpSpPr>
          <p:sp>
            <p:nvSpPr>
              <p:cNvPr id="452" name="Google Shape;452;p21"/>
              <p:cNvSpPr/>
              <p:nvPr/>
            </p:nvSpPr>
            <p:spPr>
              <a:xfrm>
                <a:off x="1245459" y="4833719"/>
                <a:ext cx="568340" cy="672089"/>
              </a:xfrm>
              <a:custGeom>
                <a:rect b="b" l="l" r="r" t="t"/>
                <a:pathLst>
                  <a:path extrusionOk="0" h="1022188" w="864396">
                    <a:moveTo>
                      <a:pt x="814597" y="232306"/>
                    </a:moveTo>
                    <a:cubicBezTo>
                      <a:pt x="772809" y="152823"/>
                      <a:pt x="711816" y="91562"/>
                      <a:pt x="633227" y="50295"/>
                    </a:cubicBezTo>
                    <a:cubicBezTo>
                      <a:pt x="569679" y="16903"/>
                      <a:pt x="502135" y="0"/>
                      <a:pt x="432488" y="0"/>
                    </a:cubicBezTo>
                    <a:cubicBezTo>
                      <a:pt x="413036" y="0"/>
                      <a:pt x="393131" y="1319"/>
                      <a:pt x="373309" y="3958"/>
                    </a:cubicBezTo>
                    <a:cubicBezTo>
                      <a:pt x="286106" y="15460"/>
                      <a:pt x="208547" y="51656"/>
                      <a:pt x="142774" y="111515"/>
                    </a:cubicBezTo>
                    <a:cubicBezTo>
                      <a:pt x="95011" y="155008"/>
                      <a:pt x="58539" y="206540"/>
                      <a:pt x="34431" y="264751"/>
                    </a:cubicBezTo>
                    <a:cubicBezTo>
                      <a:pt x="5912" y="333639"/>
                      <a:pt x="-4967" y="404877"/>
                      <a:pt x="2080" y="476527"/>
                    </a:cubicBezTo>
                    <a:cubicBezTo>
                      <a:pt x="8179" y="538984"/>
                      <a:pt x="27219" y="597854"/>
                      <a:pt x="58621" y="651529"/>
                    </a:cubicBezTo>
                    <a:cubicBezTo>
                      <a:pt x="89488" y="704298"/>
                      <a:pt x="125589" y="746266"/>
                      <a:pt x="169026" y="779865"/>
                    </a:cubicBezTo>
                    <a:cubicBezTo>
                      <a:pt x="186170" y="793139"/>
                      <a:pt x="203973" y="804105"/>
                      <a:pt x="221199" y="814700"/>
                    </a:cubicBezTo>
                    <a:cubicBezTo>
                      <a:pt x="225567" y="817421"/>
                      <a:pt x="229977" y="820101"/>
                      <a:pt x="234304" y="822822"/>
                    </a:cubicBezTo>
                    <a:cubicBezTo>
                      <a:pt x="234057" y="862275"/>
                      <a:pt x="234098" y="901769"/>
                      <a:pt x="234139" y="941222"/>
                    </a:cubicBezTo>
                    <a:lnTo>
                      <a:pt x="234139" y="972883"/>
                    </a:lnTo>
                    <a:cubicBezTo>
                      <a:pt x="234222" y="1004627"/>
                      <a:pt x="251777" y="1022106"/>
                      <a:pt x="283551" y="1022189"/>
                    </a:cubicBezTo>
                    <a:lnTo>
                      <a:pt x="574254" y="1022189"/>
                    </a:lnTo>
                    <a:cubicBezTo>
                      <a:pt x="608006" y="1022189"/>
                      <a:pt x="625149" y="1004956"/>
                      <a:pt x="625191" y="970987"/>
                    </a:cubicBezTo>
                    <a:lnTo>
                      <a:pt x="625191" y="931534"/>
                    </a:lnTo>
                    <a:cubicBezTo>
                      <a:pt x="625232" y="895255"/>
                      <a:pt x="625273" y="858935"/>
                      <a:pt x="625067" y="822657"/>
                    </a:cubicBezTo>
                    <a:cubicBezTo>
                      <a:pt x="626839" y="821544"/>
                      <a:pt x="628446" y="820431"/>
                      <a:pt x="629971" y="819400"/>
                    </a:cubicBezTo>
                    <a:cubicBezTo>
                      <a:pt x="631702" y="818204"/>
                      <a:pt x="633433" y="817009"/>
                      <a:pt x="635246" y="815937"/>
                    </a:cubicBezTo>
                    <a:cubicBezTo>
                      <a:pt x="667432" y="796561"/>
                      <a:pt x="704604" y="772362"/>
                      <a:pt x="736419" y="740082"/>
                    </a:cubicBezTo>
                    <a:cubicBezTo>
                      <a:pt x="765432" y="710647"/>
                      <a:pt x="789705" y="678738"/>
                      <a:pt x="808539" y="645222"/>
                    </a:cubicBezTo>
                    <a:cubicBezTo>
                      <a:pt x="856055" y="560751"/>
                      <a:pt x="873363" y="468941"/>
                      <a:pt x="860052" y="372391"/>
                    </a:cubicBezTo>
                    <a:cubicBezTo>
                      <a:pt x="853376" y="324116"/>
                      <a:pt x="838087" y="276954"/>
                      <a:pt x="814597" y="232306"/>
                    </a:cubicBezTo>
                    <a:close/>
                  </a:path>
                </a:pathLst>
              </a:custGeom>
              <a:gradFill>
                <a:gsLst>
                  <a:gs pos="0">
                    <a:srgbClr val="E8F0FE"/>
                  </a:gs>
                  <a:gs pos="100000">
                    <a:srgbClr val="FFFFFF"/>
                  </a:gs>
                </a:gsLst>
                <a:lin ang="16198662" scaled="0"/>
              </a:gra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453" name="Google Shape;453;p21"/>
              <p:cNvSpPr/>
              <p:nvPr/>
            </p:nvSpPr>
            <p:spPr>
              <a:xfrm>
                <a:off x="1351350" y="4945675"/>
                <a:ext cx="357859" cy="357985"/>
              </a:xfrm>
              <a:custGeom>
                <a:rect b="b" l="l" r="r" t="t"/>
                <a:pathLst>
                  <a:path extrusionOk="0" h="401104" w="400962">
                    <a:moveTo>
                      <a:pt x="225682" y="14934"/>
                    </a:moveTo>
                    <a:lnTo>
                      <a:pt x="278350" y="111237"/>
                    </a:lnTo>
                    <a:cubicBezTo>
                      <a:pt x="280987" y="116060"/>
                      <a:pt x="284943" y="120018"/>
                      <a:pt x="289765" y="122656"/>
                    </a:cubicBezTo>
                    <a:lnTo>
                      <a:pt x="386034" y="175343"/>
                    </a:lnTo>
                    <a:cubicBezTo>
                      <a:pt x="405939" y="186226"/>
                      <a:pt x="405939" y="214837"/>
                      <a:pt x="386034" y="225762"/>
                    </a:cubicBezTo>
                    <a:lnTo>
                      <a:pt x="289765" y="278448"/>
                    </a:lnTo>
                    <a:cubicBezTo>
                      <a:pt x="284943" y="281086"/>
                      <a:pt x="280987" y="285044"/>
                      <a:pt x="278350" y="289867"/>
                    </a:cubicBezTo>
                    <a:lnTo>
                      <a:pt x="225682" y="386171"/>
                    </a:lnTo>
                    <a:cubicBezTo>
                      <a:pt x="214802" y="406082"/>
                      <a:pt x="186202" y="406082"/>
                      <a:pt x="175281" y="386171"/>
                    </a:cubicBezTo>
                    <a:lnTo>
                      <a:pt x="122613" y="289867"/>
                    </a:lnTo>
                    <a:cubicBezTo>
                      <a:pt x="119976" y="285044"/>
                      <a:pt x="116019" y="281086"/>
                      <a:pt x="111198" y="278448"/>
                    </a:cubicBezTo>
                    <a:lnTo>
                      <a:pt x="14929" y="225762"/>
                    </a:lnTo>
                    <a:cubicBezTo>
                      <a:pt x="-4976" y="214878"/>
                      <a:pt x="-4976" y="186268"/>
                      <a:pt x="14929" y="175343"/>
                    </a:cubicBezTo>
                    <a:lnTo>
                      <a:pt x="111198" y="122656"/>
                    </a:lnTo>
                    <a:cubicBezTo>
                      <a:pt x="116019" y="120018"/>
                      <a:pt x="119976" y="116060"/>
                      <a:pt x="122613" y="111237"/>
                    </a:cubicBezTo>
                    <a:lnTo>
                      <a:pt x="175281" y="14934"/>
                    </a:lnTo>
                    <a:cubicBezTo>
                      <a:pt x="186161" y="-4978"/>
                      <a:pt x="214761" y="-4978"/>
                      <a:pt x="225682" y="14934"/>
                    </a:cubicBezTo>
                    <a:close/>
                  </a:path>
                </a:pathLst>
              </a:custGeom>
              <a:solidFill>
                <a:srgbClr val="004EB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
          <p:nvSpPr>
            <p:cNvPr id="454" name="Google Shape;454;p21"/>
            <p:cNvSpPr/>
            <p:nvPr/>
          </p:nvSpPr>
          <p:spPr>
            <a:xfrm>
              <a:off x="-1834444" y="9490402"/>
              <a:ext cx="272524" cy="72170"/>
            </a:xfrm>
            <a:custGeom>
              <a:rect b="b" l="l" r="r" t="t"/>
              <a:pathLst>
                <a:path extrusionOk="0" h="101291" w="386559">
                  <a:moveTo>
                    <a:pt x="0" y="0"/>
                  </a:moveTo>
                  <a:lnTo>
                    <a:pt x="386559" y="0"/>
                  </a:lnTo>
                  <a:cubicBezTo>
                    <a:pt x="386559" y="55902"/>
                    <a:pt x="341186" y="101291"/>
                    <a:pt x="285304" y="101291"/>
                  </a:cubicBezTo>
                  <a:lnTo>
                    <a:pt x="101297" y="101291"/>
                  </a:lnTo>
                  <a:cubicBezTo>
                    <a:pt x="45415" y="101291"/>
                    <a:pt x="41" y="55902"/>
                    <a:pt x="41" y="0"/>
                  </a:cubicBezTo>
                  <a:lnTo>
                    <a:pt x="41" y="0"/>
                  </a:lnTo>
                  <a:close/>
                </a:path>
              </a:pathLst>
            </a:custGeom>
            <a:solidFill>
              <a:srgbClr val="E8F0FE"/>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
        <p:nvSpPr>
          <p:cNvPr id="455" name="Google Shape;455;p21"/>
          <p:cNvSpPr/>
          <p:nvPr/>
        </p:nvSpPr>
        <p:spPr>
          <a:xfrm flipH="1">
            <a:off x="8796098" y="95875"/>
            <a:ext cx="360000" cy="4275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p21"/>
          <p:cNvSpPr txBox="1"/>
          <p:nvPr/>
        </p:nvSpPr>
        <p:spPr>
          <a:xfrm>
            <a:off x="1149855" y="1467076"/>
            <a:ext cx="30000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1300"/>
              </a:spcAft>
              <a:buClr>
                <a:srgbClr val="000000"/>
              </a:buClr>
              <a:buSzPts val="2000"/>
              <a:buFont typeface="Arial"/>
              <a:buNone/>
            </a:pPr>
            <a:r>
              <a:rPr b="0" i="0" lang="en-GB" sz="2000" u="none" cap="none" strike="noStrike">
                <a:solidFill>
                  <a:schemeClr val="lt1"/>
                </a:solidFill>
                <a:latin typeface="Google Sans SemiBold"/>
                <a:ea typeface="Google Sans SemiBold"/>
                <a:cs typeface="Google Sans SemiBold"/>
                <a:sym typeface="Google Sans SemiBold"/>
              </a:rPr>
              <a:t>Hinda vastuseid kriitiliselt.</a:t>
            </a:r>
            <a:endParaRPr b="0" i="0" sz="2000" u="none" cap="none" strike="noStrike">
              <a:solidFill>
                <a:srgbClr val="000000"/>
              </a:solidFill>
              <a:latin typeface="Arial"/>
              <a:ea typeface="Arial"/>
              <a:cs typeface="Arial"/>
              <a:sym typeface="Arial"/>
            </a:endParaRPr>
          </a:p>
        </p:txBody>
      </p:sp>
      <p:sp>
        <p:nvSpPr>
          <p:cNvPr id="457" name="Google Shape;457;p21"/>
          <p:cNvSpPr/>
          <p:nvPr/>
        </p:nvSpPr>
        <p:spPr>
          <a:xfrm>
            <a:off x="703315" y="1487550"/>
            <a:ext cx="327000" cy="327000"/>
          </a:xfrm>
          <a:prstGeom prst="ellipse">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21"/>
          <p:cNvSpPr/>
          <p:nvPr/>
        </p:nvSpPr>
        <p:spPr>
          <a:xfrm>
            <a:off x="4859140" y="722797"/>
            <a:ext cx="327000" cy="327000"/>
          </a:xfrm>
          <a:prstGeom prst="ellipse">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p21"/>
          <p:cNvSpPr/>
          <p:nvPr/>
        </p:nvSpPr>
        <p:spPr>
          <a:xfrm>
            <a:off x="4938171" y="800864"/>
            <a:ext cx="168913" cy="168083"/>
          </a:xfrm>
          <a:custGeom>
            <a:rect b="b" l="l" r="r" t="t"/>
            <a:pathLst>
              <a:path extrusionOk="0" h="913" w="916">
                <a:moveTo>
                  <a:pt x="652" y="573"/>
                </a:moveTo>
                <a:lnTo>
                  <a:pt x="610" y="573"/>
                </a:lnTo>
                <a:lnTo>
                  <a:pt x="596" y="559"/>
                </a:lnTo>
                <a:cubicBezTo>
                  <a:pt x="646" y="500"/>
                  <a:pt x="677" y="421"/>
                  <a:pt x="677" y="339"/>
                </a:cubicBezTo>
                <a:cubicBezTo>
                  <a:pt x="677" y="150"/>
                  <a:pt x="525" y="0"/>
                  <a:pt x="339" y="0"/>
                </a:cubicBezTo>
                <a:cubicBezTo>
                  <a:pt x="153" y="0"/>
                  <a:pt x="0" y="153"/>
                  <a:pt x="0" y="339"/>
                </a:cubicBezTo>
                <a:cubicBezTo>
                  <a:pt x="0" y="528"/>
                  <a:pt x="153" y="678"/>
                  <a:pt x="339" y="678"/>
                </a:cubicBezTo>
                <a:cubicBezTo>
                  <a:pt x="423" y="678"/>
                  <a:pt x="500" y="646"/>
                  <a:pt x="559" y="596"/>
                </a:cubicBezTo>
                <a:lnTo>
                  <a:pt x="573" y="610"/>
                </a:lnTo>
                <a:lnTo>
                  <a:pt x="573" y="652"/>
                </a:lnTo>
                <a:lnTo>
                  <a:pt x="836" y="912"/>
                </a:lnTo>
                <a:lnTo>
                  <a:pt x="915" y="833"/>
                </a:lnTo>
                <a:lnTo>
                  <a:pt x="652" y="573"/>
                </a:lnTo>
                <a:close/>
                <a:moveTo>
                  <a:pt x="339" y="573"/>
                </a:moveTo>
                <a:cubicBezTo>
                  <a:pt x="209" y="573"/>
                  <a:pt x="105" y="469"/>
                  <a:pt x="105" y="339"/>
                </a:cubicBezTo>
                <a:cubicBezTo>
                  <a:pt x="105" y="209"/>
                  <a:pt x="209" y="105"/>
                  <a:pt x="339" y="105"/>
                </a:cubicBezTo>
                <a:cubicBezTo>
                  <a:pt x="469" y="105"/>
                  <a:pt x="573" y="209"/>
                  <a:pt x="573" y="339"/>
                </a:cubicBezTo>
                <a:cubicBezTo>
                  <a:pt x="576" y="469"/>
                  <a:pt x="469" y="573"/>
                  <a:pt x="339" y="573"/>
                </a:cubicBezTo>
                <a:close/>
              </a:path>
            </a:pathLst>
          </a:custGeom>
          <a:solidFill>
            <a:srgbClr val="004EB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800" u="none" cap="none" strike="noStrike">
              <a:solidFill>
                <a:srgbClr val="000000"/>
              </a:solidFill>
              <a:latin typeface="Calibri"/>
              <a:ea typeface="Calibri"/>
              <a:cs typeface="Calibri"/>
              <a:sym typeface="Calibri"/>
            </a:endParaRPr>
          </a:p>
        </p:txBody>
      </p:sp>
      <p:sp>
        <p:nvSpPr>
          <p:cNvPr id="460" name="Google Shape;460;p21"/>
          <p:cNvSpPr/>
          <p:nvPr/>
        </p:nvSpPr>
        <p:spPr>
          <a:xfrm>
            <a:off x="762466" y="1579913"/>
            <a:ext cx="208700" cy="142293"/>
          </a:xfrm>
          <a:custGeom>
            <a:rect b="b" l="l" r="r" t="t"/>
            <a:pathLst>
              <a:path extrusionOk="0" h="8931" w="13099">
                <a:moveTo>
                  <a:pt x="6550" y="2692"/>
                </a:moveTo>
                <a:lnTo>
                  <a:pt x="6193" y="2715"/>
                </a:lnTo>
                <a:lnTo>
                  <a:pt x="5573" y="2977"/>
                </a:lnTo>
                <a:lnTo>
                  <a:pt x="5288" y="3239"/>
                </a:lnTo>
                <a:lnTo>
                  <a:pt x="5049" y="3501"/>
                </a:lnTo>
                <a:lnTo>
                  <a:pt x="4764" y="4120"/>
                </a:lnTo>
                <a:lnTo>
                  <a:pt x="4764" y="4478"/>
                </a:lnTo>
                <a:lnTo>
                  <a:pt x="4764" y="4835"/>
                </a:lnTo>
                <a:lnTo>
                  <a:pt x="5049" y="5454"/>
                </a:lnTo>
                <a:lnTo>
                  <a:pt x="5288" y="5740"/>
                </a:lnTo>
                <a:lnTo>
                  <a:pt x="5573" y="5978"/>
                </a:lnTo>
                <a:lnTo>
                  <a:pt x="6193" y="6240"/>
                </a:lnTo>
                <a:lnTo>
                  <a:pt x="6550" y="6264"/>
                </a:lnTo>
                <a:lnTo>
                  <a:pt x="6883" y="6240"/>
                </a:lnTo>
                <a:lnTo>
                  <a:pt x="7502" y="5978"/>
                </a:lnTo>
                <a:lnTo>
                  <a:pt x="7788" y="5740"/>
                </a:lnTo>
                <a:lnTo>
                  <a:pt x="8026" y="5454"/>
                </a:lnTo>
                <a:lnTo>
                  <a:pt x="8312" y="4835"/>
                </a:lnTo>
                <a:lnTo>
                  <a:pt x="8336" y="4478"/>
                </a:lnTo>
                <a:lnTo>
                  <a:pt x="8312" y="4120"/>
                </a:lnTo>
                <a:lnTo>
                  <a:pt x="8026" y="3501"/>
                </a:lnTo>
                <a:lnTo>
                  <a:pt x="7788" y="3239"/>
                </a:lnTo>
                <a:lnTo>
                  <a:pt x="7502" y="2977"/>
                </a:lnTo>
                <a:lnTo>
                  <a:pt x="6883" y="2715"/>
                </a:lnTo>
                <a:lnTo>
                  <a:pt x="6550" y="2692"/>
                </a:lnTo>
                <a:close/>
                <a:moveTo>
                  <a:pt x="6836" y="1477"/>
                </a:moveTo>
                <a:lnTo>
                  <a:pt x="7407" y="1596"/>
                </a:lnTo>
                <a:lnTo>
                  <a:pt x="7931" y="1810"/>
                </a:lnTo>
                <a:lnTo>
                  <a:pt x="8431" y="2144"/>
                </a:lnTo>
                <a:lnTo>
                  <a:pt x="8645" y="2358"/>
                </a:lnTo>
                <a:lnTo>
                  <a:pt x="8860" y="2596"/>
                </a:lnTo>
                <a:lnTo>
                  <a:pt x="9193" y="3073"/>
                </a:lnTo>
                <a:lnTo>
                  <a:pt x="9431" y="3597"/>
                </a:lnTo>
                <a:lnTo>
                  <a:pt x="9527" y="4168"/>
                </a:lnTo>
                <a:lnTo>
                  <a:pt x="9550" y="4478"/>
                </a:lnTo>
                <a:lnTo>
                  <a:pt x="9527" y="4787"/>
                </a:lnTo>
                <a:lnTo>
                  <a:pt x="9431" y="5359"/>
                </a:lnTo>
                <a:lnTo>
                  <a:pt x="9193" y="5883"/>
                </a:lnTo>
                <a:lnTo>
                  <a:pt x="8860" y="6359"/>
                </a:lnTo>
                <a:lnTo>
                  <a:pt x="8645" y="6597"/>
                </a:lnTo>
                <a:lnTo>
                  <a:pt x="8431" y="6811"/>
                </a:lnTo>
                <a:lnTo>
                  <a:pt x="7931" y="7145"/>
                </a:lnTo>
                <a:lnTo>
                  <a:pt x="7407" y="7359"/>
                </a:lnTo>
                <a:lnTo>
                  <a:pt x="6836" y="7478"/>
                </a:lnTo>
                <a:lnTo>
                  <a:pt x="6240" y="7478"/>
                </a:lnTo>
                <a:lnTo>
                  <a:pt x="5669" y="7359"/>
                </a:lnTo>
                <a:lnTo>
                  <a:pt x="5145" y="7145"/>
                </a:lnTo>
                <a:lnTo>
                  <a:pt x="4645" y="6811"/>
                </a:lnTo>
                <a:lnTo>
                  <a:pt x="4430" y="6597"/>
                </a:lnTo>
                <a:lnTo>
                  <a:pt x="4216" y="6359"/>
                </a:lnTo>
                <a:lnTo>
                  <a:pt x="3883" y="5883"/>
                </a:lnTo>
                <a:lnTo>
                  <a:pt x="3644" y="5335"/>
                </a:lnTo>
                <a:lnTo>
                  <a:pt x="3549" y="4787"/>
                </a:lnTo>
                <a:lnTo>
                  <a:pt x="3525" y="4478"/>
                </a:lnTo>
                <a:lnTo>
                  <a:pt x="3549" y="4168"/>
                </a:lnTo>
                <a:lnTo>
                  <a:pt x="3644" y="3597"/>
                </a:lnTo>
                <a:lnTo>
                  <a:pt x="3883" y="3073"/>
                </a:lnTo>
                <a:lnTo>
                  <a:pt x="4216" y="2596"/>
                </a:lnTo>
                <a:lnTo>
                  <a:pt x="4430" y="2358"/>
                </a:lnTo>
                <a:lnTo>
                  <a:pt x="4645" y="2144"/>
                </a:lnTo>
                <a:lnTo>
                  <a:pt x="5145" y="1810"/>
                </a:lnTo>
                <a:lnTo>
                  <a:pt x="5669" y="1596"/>
                </a:lnTo>
                <a:lnTo>
                  <a:pt x="6240" y="1477"/>
                </a:lnTo>
                <a:close/>
                <a:moveTo>
                  <a:pt x="6550" y="1"/>
                </a:moveTo>
                <a:lnTo>
                  <a:pt x="6002" y="24"/>
                </a:lnTo>
                <a:lnTo>
                  <a:pt x="4954" y="167"/>
                </a:lnTo>
                <a:lnTo>
                  <a:pt x="3954" y="477"/>
                </a:lnTo>
                <a:lnTo>
                  <a:pt x="3001" y="929"/>
                </a:lnTo>
                <a:lnTo>
                  <a:pt x="2549" y="1239"/>
                </a:lnTo>
                <a:lnTo>
                  <a:pt x="2120" y="1548"/>
                </a:lnTo>
                <a:lnTo>
                  <a:pt x="1334" y="2263"/>
                </a:lnTo>
                <a:lnTo>
                  <a:pt x="691" y="3073"/>
                </a:lnTo>
                <a:lnTo>
                  <a:pt x="191" y="3978"/>
                </a:lnTo>
                <a:lnTo>
                  <a:pt x="1" y="4478"/>
                </a:lnTo>
                <a:lnTo>
                  <a:pt x="191" y="4978"/>
                </a:lnTo>
                <a:lnTo>
                  <a:pt x="691" y="5883"/>
                </a:lnTo>
                <a:lnTo>
                  <a:pt x="1334" y="6692"/>
                </a:lnTo>
                <a:lnTo>
                  <a:pt x="2120" y="7407"/>
                </a:lnTo>
                <a:lnTo>
                  <a:pt x="2549" y="7716"/>
                </a:lnTo>
                <a:lnTo>
                  <a:pt x="3001" y="8002"/>
                </a:lnTo>
                <a:lnTo>
                  <a:pt x="3954" y="8478"/>
                </a:lnTo>
                <a:lnTo>
                  <a:pt x="4954" y="8764"/>
                </a:lnTo>
                <a:lnTo>
                  <a:pt x="6002" y="8931"/>
                </a:lnTo>
                <a:lnTo>
                  <a:pt x="7074" y="8931"/>
                </a:lnTo>
                <a:lnTo>
                  <a:pt x="8122" y="8788"/>
                </a:lnTo>
                <a:lnTo>
                  <a:pt x="9122" y="8478"/>
                </a:lnTo>
                <a:lnTo>
                  <a:pt x="10074" y="8026"/>
                </a:lnTo>
                <a:lnTo>
                  <a:pt x="10527" y="7716"/>
                </a:lnTo>
                <a:lnTo>
                  <a:pt x="10955" y="7407"/>
                </a:lnTo>
                <a:lnTo>
                  <a:pt x="11717" y="6692"/>
                </a:lnTo>
                <a:lnTo>
                  <a:pt x="12360" y="5883"/>
                </a:lnTo>
                <a:lnTo>
                  <a:pt x="12884" y="4978"/>
                </a:lnTo>
                <a:lnTo>
                  <a:pt x="13099" y="4478"/>
                </a:lnTo>
                <a:lnTo>
                  <a:pt x="12884" y="3978"/>
                </a:lnTo>
                <a:lnTo>
                  <a:pt x="12384" y="3073"/>
                </a:lnTo>
                <a:lnTo>
                  <a:pt x="11741" y="2263"/>
                </a:lnTo>
                <a:lnTo>
                  <a:pt x="10955" y="1548"/>
                </a:lnTo>
                <a:lnTo>
                  <a:pt x="10527" y="1239"/>
                </a:lnTo>
                <a:lnTo>
                  <a:pt x="10074" y="953"/>
                </a:lnTo>
                <a:lnTo>
                  <a:pt x="9122" y="477"/>
                </a:lnTo>
                <a:lnTo>
                  <a:pt x="8122" y="191"/>
                </a:lnTo>
                <a:lnTo>
                  <a:pt x="7074" y="24"/>
                </a:lnTo>
                <a:lnTo>
                  <a:pt x="6550" y="1"/>
                </a:lnTo>
                <a:close/>
              </a:path>
            </a:pathLst>
          </a:custGeom>
          <a:solidFill>
            <a:srgbClr val="004E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21"/>
          <p:cNvSpPr txBox="1"/>
          <p:nvPr/>
        </p:nvSpPr>
        <p:spPr>
          <a:xfrm>
            <a:off x="5232938" y="702275"/>
            <a:ext cx="35505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1300"/>
              </a:spcAft>
              <a:buClr>
                <a:srgbClr val="000000"/>
              </a:buClr>
              <a:buSzPts val="1900"/>
              <a:buFont typeface="Arial"/>
              <a:buNone/>
            </a:pPr>
            <a:r>
              <a:rPr b="0" i="0" lang="en-GB" sz="1900" u="none" cap="none" strike="noStrike">
                <a:solidFill>
                  <a:schemeClr val="lt1"/>
                </a:solidFill>
                <a:latin typeface="Google Sans SemiBold"/>
                <a:ea typeface="Google Sans SemiBold"/>
                <a:cs typeface="Google Sans SemiBold"/>
                <a:sym typeface="Google Sans SemiBold"/>
              </a:rPr>
              <a:t>Kui miski tundub ebatavaline, peatu ja uuri asja lähemalt.</a:t>
            </a:r>
            <a:endParaRPr b="0" i="0" sz="1900" u="none" cap="none" strike="noStrike">
              <a:solidFill>
                <a:schemeClr val="lt1"/>
              </a:solidFill>
              <a:latin typeface="Google Sans SemiBold"/>
              <a:ea typeface="Google Sans SemiBold"/>
              <a:cs typeface="Google Sans SemiBold"/>
              <a:sym typeface="Google Sans SemiBold"/>
            </a:endParaRPr>
          </a:p>
        </p:txBody>
      </p:sp>
      <p:sp>
        <p:nvSpPr>
          <p:cNvPr id="462" name="Google Shape;462;p21"/>
          <p:cNvSpPr txBox="1"/>
          <p:nvPr/>
        </p:nvSpPr>
        <p:spPr>
          <a:xfrm>
            <a:off x="4859150" y="1579925"/>
            <a:ext cx="2438100" cy="9876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300"/>
              <a:buFont typeface="Arial"/>
              <a:buNone/>
            </a:pPr>
            <a:r>
              <a:rPr b="0" i="0" lang="en-GB" sz="1300" u="none" cap="none" strike="noStrike">
                <a:solidFill>
                  <a:schemeClr val="lt1"/>
                </a:solidFill>
                <a:latin typeface="Google Sans"/>
                <a:ea typeface="Google Sans"/>
                <a:cs typeface="Google Sans"/>
                <a:sym typeface="Google Sans"/>
              </a:rPr>
              <a:t>Nagu iga kasuliku tehnoloogia puhul, võib leiduda inimesi, kes püüavad tehisintellekti ära kasutada teiste petmiseks või ebaausate eesmärkide saavutamiseks. </a:t>
            </a:r>
            <a:endParaRPr b="0" i="0" sz="1300" u="none" cap="none" strike="noStrike">
              <a:solidFill>
                <a:schemeClr val="lt1"/>
              </a:solidFill>
              <a:latin typeface="Google Sans"/>
              <a:ea typeface="Google Sans"/>
              <a:cs typeface="Google Sans"/>
              <a:sym typeface="Google Sans"/>
            </a:endParaRPr>
          </a:p>
          <a:p>
            <a:pPr indent="0" lvl="0" marL="0" marR="0" rtl="0" algn="l">
              <a:lnSpc>
                <a:spcPct val="125000"/>
              </a:lnSpc>
              <a:spcBef>
                <a:spcPts val="800"/>
              </a:spcBef>
              <a:spcAft>
                <a:spcPts val="800"/>
              </a:spcAft>
              <a:buClr>
                <a:srgbClr val="000000"/>
              </a:buClr>
              <a:buSzPts val="1300"/>
              <a:buFont typeface="Arial"/>
              <a:buNone/>
            </a:pPr>
            <a:r>
              <a:rPr b="0" i="0" lang="en-GB" sz="1300" u="none" cap="none" strike="noStrike">
                <a:solidFill>
                  <a:schemeClr val="lt1"/>
                </a:solidFill>
                <a:latin typeface="Google Sans"/>
                <a:ea typeface="Google Sans"/>
                <a:cs typeface="Google Sans"/>
                <a:sym typeface="Google Sans"/>
              </a:rPr>
              <a:t>Kui sisu tundub kahtlane, uuri seda põhjalikumalt. Vaata sisu allikaid ja mõtle sellele, milline on sisu avaldaja tegelik eesmärk.</a:t>
            </a:r>
            <a:endParaRPr b="0" i="0" sz="1300" u="none" cap="none" strike="noStrike">
              <a:solidFill>
                <a:schemeClr val="lt1"/>
              </a:solidFill>
              <a:latin typeface="Google Sans"/>
              <a:ea typeface="Google Sans"/>
              <a:cs typeface="Google Sans"/>
              <a:sym typeface="Google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285F4"/>
        </a:solidFill>
      </p:bgPr>
    </p:bg>
    <p:spTree>
      <p:nvGrpSpPr>
        <p:cNvPr id="466" name="Shape 466"/>
        <p:cNvGrpSpPr/>
        <p:nvPr/>
      </p:nvGrpSpPr>
      <p:grpSpPr>
        <a:xfrm>
          <a:off x="0" y="0"/>
          <a:ext cx="0" cy="0"/>
          <a:chOff x="0" y="0"/>
          <a:chExt cx="0" cy="0"/>
        </a:xfrm>
      </p:grpSpPr>
      <p:sp>
        <p:nvSpPr>
          <p:cNvPr id="467" name="Google Shape;467;p22"/>
          <p:cNvSpPr/>
          <p:nvPr/>
        </p:nvSpPr>
        <p:spPr>
          <a:xfrm>
            <a:off x="360000" y="360000"/>
            <a:ext cx="8424000" cy="4423500"/>
          </a:xfrm>
          <a:prstGeom prst="roundRect">
            <a:avLst>
              <a:gd fmla="val 535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22"/>
          <p:cNvSpPr txBox="1"/>
          <p:nvPr/>
        </p:nvSpPr>
        <p:spPr>
          <a:xfrm>
            <a:off x="1128000" y="1825275"/>
            <a:ext cx="6888000" cy="17085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5500"/>
              <a:buFont typeface="Arial"/>
              <a:buNone/>
            </a:pPr>
            <a:r>
              <a:rPr b="0" i="0" lang="en-GB" sz="5500" u="none" cap="none" strike="noStrike">
                <a:solidFill>
                  <a:srgbClr val="4285F4"/>
                </a:solidFill>
                <a:latin typeface="Google Sans Medium"/>
                <a:ea typeface="Google Sans Medium"/>
                <a:cs typeface="Google Sans Medium"/>
                <a:sym typeface="Google Sans Medium"/>
              </a:rPr>
              <a:t>Privaatsuse kaitsmine</a:t>
            </a:r>
            <a:endParaRPr b="0" i="0" sz="5500" u="none" cap="none" strike="noStrike">
              <a:solidFill>
                <a:srgbClr val="4285F4"/>
              </a:solidFill>
              <a:latin typeface="Google Sans Medium"/>
              <a:ea typeface="Google Sans Medium"/>
              <a:cs typeface="Google Sans Medium"/>
              <a:sym typeface="Google Sans Medium"/>
            </a:endParaRPr>
          </a:p>
        </p:txBody>
      </p:sp>
      <p:sp>
        <p:nvSpPr>
          <p:cNvPr id="469" name="Google Shape;469;p22"/>
          <p:cNvSpPr/>
          <p:nvPr/>
        </p:nvSpPr>
        <p:spPr>
          <a:xfrm>
            <a:off x="2257776" y="3539500"/>
            <a:ext cx="4797000" cy="572700"/>
          </a:xfrm>
          <a:prstGeom prst="roundRect">
            <a:avLst>
              <a:gd fmla="val 16911" name="adj"/>
            </a:avLst>
          </a:prstGeom>
          <a:gradFill>
            <a:gsLst>
              <a:gs pos="0">
                <a:srgbClr val="D2E3FC"/>
              </a:gs>
              <a:gs pos="100000">
                <a:srgbClr val="E8F0FE"/>
              </a:gs>
            </a:gsLst>
            <a:lin ang="18900044"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22"/>
          <p:cNvSpPr txBox="1"/>
          <p:nvPr/>
        </p:nvSpPr>
        <p:spPr>
          <a:xfrm>
            <a:off x="2590175" y="3688300"/>
            <a:ext cx="4393200" cy="1467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400"/>
              </a:spcAft>
              <a:buClr>
                <a:srgbClr val="000000"/>
              </a:buClr>
              <a:buSzPts val="1700"/>
              <a:buFont typeface="Arial"/>
              <a:buNone/>
            </a:pPr>
            <a:r>
              <a:rPr b="0" i="0" lang="en-GB" sz="1700" u="none" cap="none" strike="noStrike">
                <a:solidFill>
                  <a:srgbClr val="202124"/>
                </a:solidFill>
                <a:latin typeface="Google Sans Medium"/>
                <a:ea typeface="Google Sans Medium"/>
                <a:cs typeface="Google Sans Medium"/>
                <a:sym typeface="Google Sans Medium"/>
              </a:rPr>
              <a:t>Nipp: Hoia privaatne teave privaatsena.</a:t>
            </a:r>
            <a:endParaRPr b="0" i="0" sz="1700" u="none" cap="none" strike="noStrike">
              <a:solidFill>
                <a:srgbClr val="202124"/>
              </a:solidFill>
              <a:latin typeface="Google Sans Medium"/>
              <a:ea typeface="Google Sans Medium"/>
              <a:cs typeface="Google Sans Medium"/>
              <a:sym typeface="Google Sans Medium"/>
            </a:endParaRPr>
          </a:p>
        </p:txBody>
      </p:sp>
      <p:sp>
        <p:nvSpPr>
          <p:cNvPr id="471" name="Google Shape;471;p22"/>
          <p:cNvSpPr/>
          <p:nvPr/>
        </p:nvSpPr>
        <p:spPr>
          <a:xfrm>
            <a:off x="2089233" y="3642450"/>
            <a:ext cx="368400" cy="368400"/>
          </a:xfrm>
          <a:prstGeom prst="ellipse">
            <a:avLst/>
          </a:prstGeom>
          <a:solidFill>
            <a:schemeClr val="l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22"/>
          <p:cNvSpPr/>
          <p:nvPr/>
        </p:nvSpPr>
        <p:spPr>
          <a:xfrm>
            <a:off x="2196675" y="3714354"/>
            <a:ext cx="153480" cy="202165"/>
          </a:xfrm>
          <a:custGeom>
            <a:rect b="b" l="l" r="r" t="t"/>
            <a:pathLst>
              <a:path extrusionOk="0" h="12551" w="9527">
                <a:moveTo>
                  <a:pt x="4763" y="1143"/>
                </a:moveTo>
                <a:lnTo>
                  <a:pt x="5120" y="1167"/>
                </a:lnTo>
                <a:lnTo>
                  <a:pt x="5787" y="1429"/>
                </a:lnTo>
                <a:lnTo>
                  <a:pt x="6073" y="1691"/>
                </a:lnTo>
                <a:lnTo>
                  <a:pt x="6311" y="1977"/>
                </a:lnTo>
                <a:lnTo>
                  <a:pt x="6573" y="2643"/>
                </a:lnTo>
                <a:lnTo>
                  <a:pt x="6597" y="3001"/>
                </a:lnTo>
                <a:lnTo>
                  <a:pt x="6597" y="4191"/>
                </a:lnTo>
                <a:lnTo>
                  <a:pt x="2906" y="4191"/>
                </a:lnTo>
                <a:lnTo>
                  <a:pt x="2906" y="3001"/>
                </a:lnTo>
                <a:lnTo>
                  <a:pt x="2929" y="2620"/>
                </a:lnTo>
                <a:lnTo>
                  <a:pt x="3191" y="1977"/>
                </a:lnTo>
                <a:lnTo>
                  <a:pt x="3453" y="1691"/>
                </a:lnTo>
                <a:lnTo>
                  <a:pt x="3739" y="1453"/>
                </a:lnTo>
                <a:lnTo>
                  <a:pt x="4382" y="1167"/>
                </a:lnTo>
                <a:lnTo>
                  <a:pt x="4763" y="1143"/>
                </a:lnTo>
                <a:close/>
                <a:moveTo>
                  <a:pt x="4739" y="7168"/>
                </a:moveTo>
                <a:lnTo>
                  <a:pt x="4977" y="7192"/>
                </a:lnTo>
                <a:lnTo>
                  <a:pt x="5406" y="7359"/>
                </a:lnTo>
                <a:lnTo>
                  <a:pt x="5573" y="7525"/>
                </a:lnTo>
                <a:lnTo>
                  <a:pt x="5740" y="7716"/>
                </a:lnTo>
                <a:lnTo>
                  <a:pt x="5930" y="8121"/>
                </a:lnTo>
                <a:lnTo>
                  <a:pt x="5930" y="8359"/>
                </a:lnTo>
                <a:lnTo>
                  <a:pt x="5930" y="8597"/>
                </a:lnTo>
                <a:lnTo>
                  <a:pt x="5740" y="9002"/>
                </a:lnTo>
                <a:lnTo>
                  <a:pt x="5573" y="9192"/>
                </a:lnTo>
                <a:lnTo>
                  <a:pt x="5406" y="9359"/>
                </a:lnTo>
                <a:lnTo>
                  <a:pt x="4977" y="9526"/>
                </a:lnTo>
                <a:lnTo>
                  <a:pt x="4739" y="9550"/>
                </a:lnTo>
                <a:lnTo>
                  <a:pt x="4525" y="9526"/>
                </a:lnTo>
                <a:lnTo>
                  <a:pt x="4096" y="9359"/>
                </a:lnTo>
                <a:lnTo>
                  <a:pt x="3930" y="9192"/>
                </a:lnTo>
                <a:lnTo>
                  <a:pt x="3739" y="9002"/>
                </a:lnTo>
                <a:lnTo>
                  <a:pt x="3549" y="8597"/>
                </a:lnTo>
                <a:lnTo>
                  <a:pt x="3549" y="8359"/>
                </a:lnTo>
                <a:lnTo>
                  <a:pt x="3572" y="8145"/>
                </a:lnTo>
                <a:lnTo>
                  <a:pt x="3763" y="7716"/>
                </a:lnTo>
                <a:lnTo>
                  <a:pt x="3930" y="7525"/>
                </a:lnTo>
                <a:lnTo>
                  <a:pt x="4096" y="7359"/>
                </a:lnTo>
                <a:lnTo>
                  <a:pt x="4525" y="7192"/>
                </a:lnTo>
                <a:lnTo>
                  <a:pt x="4739" y="7168"/>
                </a:lnTo>
                <a:close/>
                <a:moveTo>
                  <a:pt x="4477" y="0"/>
                </a:moveTo>
                <a:lnTo>
                  <a:pt x="3906" y="119"/>
                </a:lnTo>
                <a:lnTo>
                  <a:pt x="3382" y="333"/>
                </a:lnTo>
                <a:lnTo>
                  <a:pt x="2882" y="667"/>
                </a:lnTo>
                <a:lnTo>
                  <a:pt x="2667" y="881"/>
                </a:lnTo>
                <a:lnTo>
                  <a:pt x="2453" y="1119"/>
                </a:lnTo>
                <a:lnTo>
                  <a:pt x="2120" y="1596"/>
                </a:lnTo>
                <a:lnTo>
                  <a:pt x="1905" y="2120"/>
                </a:lnTo>
                <a:lnTo>
                  <a:pt x="1786" y="2691"/>
                </a:lnTo>
                <a:lnTo>
                  <a:pt x="1786" y="3001"/>
                </a:lnTo>
                <a:lnTo>
                  <a:pt x="1786" y="4191"/>
                </a:lnTo>
                <a:lnTo>
                  <a:pt x="1191" y="4191"/>
                </a:lnTo>
                <a:lnTo>
                  <a:pt x="953" y="4215"/>
                </a:lnTo>
                <a:lnTo>
                  <a:pt x="524" y="4382"/>
                </a:lnTo>
                <a:lnTo>
                  <a:pt x="357" y="4549"/>
                </a:lnTo>
                <a:lnTo>
                  <a:pt x="191" y="4739"/>
                </a:lnTo>
                <a:lnTo>
                  <a:pt x="0" y="5144"/>
                </a:lnTo>
                <a:lnTo>
                  <a:pt x="0" y="5382"/>
                </a:lnTo>
                <a:lnTo>
                  <a:pt x="0" y="11359"/>
                </a:lnTo>
                <a:lnTo>
                  <a:pt x="0" y="11598"/>
                </a:lnTo>
                <a:lnTo>
                  <a:pt x="191" y="12026"/>
                </a:lnTo>
                <a:lnTo>
                  <a:pt x="357" y="12193"/>
                </a:lnTo>
                <a:lnTo>
                  <a:pt x="524" y="12360"/>
                </a:lnTo>
                <a:lnTo>
                  <a:pt x="953" y="12550"/>
                </a:lnTo>
                <a:lnTo>
                  <a:pt x="8550" y="12550"/>
                </a:lnTo>
                <a:lnTo>
                  <a:pt x="8978" y="12360"/>
                </a:lnTo>
                <a:lnTo>
                  <a:pt x="9169" y="12193"/>
                </a:lnTo>
                <a:lnTo>
                  <a:pt x="9312" y="12026"/>
                </a:lnTo>
                <a:lnTo>
                  <a:pt x="9502" y="11598"/>
                </a:lnTo>
                <a:lnTo>
                  <a:pt x="9526" y="11359"/>
                </a:lnTo>
                <a:lnTo>
                  <a:pt x="9526" y="5382"/>
                </a:lnTo>
                <a:lnTo>
                  <a:pt x="9502" y="5144"/>
                </a:lnTo>
                <a:lnTo>
                  <a:pt x="9312" y="4739"/>
                </a:lnTo>
                <a:lnTo>
                  <a:pt x="9169" y="4549"/>
                </a:lnTo>
                <a:lnTo>
                  <a:pt x="8978" y="4382"/>
                </a:lnTo>
                <a:lnTo>
                  <a:pt x="8573" y="4215"/>
                </a:lnTo>
                <a:lnTo>
                  <a:pt x="8335" y="4191"/>
                </a:lnTo>
                <a:lnTo>
                  <a:pt x="7788" y="4191"/>
                </a:lnTo>
                <a:lnTo>
                  <a:pt x="7788" y="3001"/>
                </a:lnTo>
                <a:lnTo>
                  <a:pt x="7788" y="2691"/>
                </a:lnTo>
                <a:lnTo>
                  <a:pt x="7668" y="2120"/>
                </a:lnTo>
                <a:lnTo>
                  <a:pt x="7454" y="1596"/>
                </a:lnTo>
                <a:lnTo>
                  <a:pt x="7097" y="1119"/>
                </a:lnTo>
                <a:lnTo>
                  <a:pt x="6906" y="881"/>
                </a:lnTo>
                <a:lnTo>
                  <a:pt x="6668" y="667"/>
                </a:lnTo>
                <a:lnTo>
                  <a:pt x="6192" y="333"/>
                </a:lnTo>
                <a:lnTo>
                  <a:pt x="5668" y="119"/>
                </a:lnTo>
                <a:lnTo>
                  <a:pt x="509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22"/>
          <p:cNvSpPr/>
          <p:nvPr/>
        </p:nvSpPr>
        <p:spPr>
          <a:xfrm>
            <a:off x="4365150" y="1198776"/>
            <a:ext cx="413701" cy="504525"/>
          </a:xfrm>
          <a:custGeom>
            <a:rect b="b" l="l" r="r" t="t"/>
            <a:pathLst>
              <a:path extrusionOk="0" h="1150" w="944">
                <a:moveTo>
                  <a:pt x="469" y="0"/>
                </a:moveTo>
                <a:lnTo>
                  <a:pt x="0" y="209"/>
                </a:lnTo>
                <a:lnTo>
                  <a:pt x="0" y="522"/>
                </a:lnTo>
                <a:cubicBezTo>
                  <a:pt x="0" y="813"/>
                  <a:pt x="201" y="1084"/>
                  <a:pt x="471" y="1149"/>
                </a:cubicBezTo>
                <a:cubicBezTo>
                  <a:pt x="742" y="1084"/>
                  <a:pt x="943" y="813"/>
                  <a:pt x="943" y="522"/>
                </a:cubicBezTo>
                <a:lnTo>
                  <a:pt x="943" y="209"/>
                </a:lnTo>
                <a:lnTo>
                  <a:pt x="469" y="0"/>
                </a:lnTo>
                <a:close/>
                <a:moveTo>
                  <a:pt x="364" y="836"/>
                </a:moveTo>
                <a:lnTo>
                  <a:pt x="155" y="627"/>
                </a:lnTo>
                <a:lnTo>
                  <a:pt x="229" y="553"/>
                </a:lnTo>
                <a:lnTo>
                  <a:pt x="364" y="689"/>
                </a:lnTo>
                <a:lnTo>
                  <a:pt x="709" y="345"/>
                </a:lnTo>
                <a:lnTo>
                  <a:pt x="782" y="418"/>
                </a:lnTo>
                <a:lnTo>
                  <a:pt x="364" y="83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74" name="Google Shape;474;p22"/>
          <p:cNvGrpSpPr/>
          <p:nvPr/>
        </p:nvGrpSpPr>
        <p:grpSpPr>
          <a:xfrm>
            <a:off x="-252279" y="731714"/>
            <a:ext cx="1193328" cy="1438635"/>
            <a:chOff x="3336461" y="3923575"/>
            <a:chExt cx="627275" cy="756221"/>
          </a:xfrm>
        </p:grpSpPr>
        <p:sp>
          <p:nvSpPr>
            <p:cNvPr id="475" name="Google Shape;475;p22"/>
            <p:cNvSpPr/>
            <p:nvPr/>
          </p:nvSpPr>
          <p:spPr>
            <a:xfrm>
              <a:off x="3336461" y="3923575"/>
              <a:ext cx="627275" cy="756221"/>
            </a:xfrm>
            <a:custGeom>
              <a:rect b="b" l="l" r="r" t="t"/>
              <a:pathLst>
                <a:path extrusionOk="0" h="1008295" w="836367">
                  <a:moveTo>
                    <a:pt x="830786" y="211735"/>
                  </a:moveTo>
                  <a:lnTo>
                    <a:pt x="418181" y="0"/>
                  </a:lnTo>
                  <a:lnTo>
                    <a:pt x="5576" y="211735"/>
                  </a:lnTo>
                  <a:cubicBezTo>
                    <a:pt x="-56364" y="780689"/>
                    <a:pt x="418181" y="1008296"/>
                    <a:pt x="418181" y="1008296"/>
                  </a:cubicBezTo>
                  <a:cubicBezTo>
                    <a:pt x="418181" y="1008296"/>
                    <a:pt x="892767" y="780689"/>
                    <a:pt x="830786" y="211735"/>
                  </a:cubicBezTo>
                  <a:close/>
                </a:path>
              </a:pathLst>
            </a:custGeom>
            <a:solidFill>
              <a:srgbClr val="FFFFFF"/>
            </a:solidFill>
            <a:ln cap="rnd" cmpd="sng" w="19050">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476" name="Google Shape;476;p22"/>
            <p:cNvSpPr/>
            <p:nvPr/>
          </p:nvSpPr>
          <p:spPr>
            <a:xfrm>
              <a:off x="3432377" y="4039183"/>
              <a:ext cx="435437" cy="524977"/>
            </a:xfrm>
            <a:custGeom>
              <a:rect b="b" l="l" r="r" t="t"/>
              <a:pathLst>
                <a:path extrusionOk="0" h="699969" w="580583">
                  <a:moveTo>
                    <a:pt x="576708" y="147011"/>
                  </a:moveTo>
                  <a:lnTo>
                    <a:pt x="290292" y="0"/>
                  </a:lnTo>
                  <a:lnTo>
                    <a:pt x="3875" y="147011"/>
                  </a:lnTo>
                  <a:cubicBezTo>
                    <a:pt x="-39149" y="541993"/>
                    <a:pt x="290292" y="699969"/>
                    <a:pt x="290292" y="699969"/>
                  </a:cubicBezTo>
                  <a:cubicBezTo>
                    <a:pt x="290292" y="699969"/>
                    <a:pt x="619733" y="541993"/>
                    <a:pt x="576708" y="147011"/>
                  </a:cubicBezTo>
                  <a:close/>
                </a:path>
              </a:pathLst>
            </a:custGeom>
            <a:noFill/>
            <a:ln cap="rnd" cmpd="sng" w="19050">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477" name="Google Shape;477;p22"/>
            <p:cNvSpPr/>
            <p:nvPr/>
          </p:nvSpPr>
          <p:spPr>
            <a:xfrm>
              <a:off x="3541771" y="4164498"/>
              <a:ext cx="216588" cy="261143"/>
            </a:xfrm>
            <a:custGeom>
              <a:rect b="b" l="l" r="r" t="t"/>
              <a:pathLst>
                <a:path extrusionOk="0" h="348191" w="288784">
                  <a:moveTo>
                    <a:pt x="286859" y="73134"/>
                  </a:moveTo>
                  <a:lnTo>
                    <a:pt x="144392" y="0"/>
                  </a:lnTo>
                  <a:lnTo>
                    <a:pt x="1926" y="73134"/>
                  </a:lnTo>
                  <a:cubicBezTo>
                    <a:pt x="-19463" y="269615"/>
                    <a:pt x="144392" y="348191"/>
                    <a:pt x="144392" y="348191"/>
                  </a:cubicBezTo>
                  <a:cubicBezTo>
                    <a:pt x="144392" y="348191"/>
                    <a:pt x="308247" y="269615"/>
                    <a:pt x="286859" y="73134"/>
                  </a:cubicBezTo>
                  <a:close/>
                </a:path>
              </a:pathLst>
            </a:custGeom>
            <a:solidFill>
              <a:srgbClr val="4285F4"/>
            </a:solidFill>
            <a:ln cap="rnd" cmpd="sng" w="19050">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grpSp>
        <p:nvGrpSpPr>
          <p:cNvPr id="478" name="Google Shape;478;p22"/>
          <p:cNvGrpSpPr/>
          <p:nvPr/>
        </p:nvGrpSpPr>
        <p:grpSpPr>
          <a:xfrm>
            <a:off x="7626269" y="3728716"/>
            <a:ext cx="1779952" cy="792981"/>
            <a:chOff x="5007850" y="5178700"/>
            <a:chExt cx="1408636" cy="627557"/>
          </a:xfrm>
        </p:grpSpPr>
        <p:sp>
          <p:nvSpPr>
            <p:cNvPr id="479" name="Google Shape;479;p22"/>
            <p:cNvSpPr/>
            <p:nvPr/>
          </p:nvSpPr>
          <p:spPr>
            <a:xfrm>
              <a:off x="5789396" y="5178700"/>
              <a:ext cx="627090" cy="627312"/>
            </a:xfrm>
            <a:custGeom>
              <a:rect b="b" l="l" r="r" t="t"/>
              <a:pathLst>
                <a:path extrusionOk="0" h="555143" w="554947">
                  <a:moveTo>
                    <a:pt x="554948" y="277572"/>
                  </a:moveTo>
                  <a:cubicBezTo>
                    <a:pt x="554948" y="430871"/>
                    <a:pt x="430719" y="555144"/>
                    <a:pt x="277474" y="555144"/>
                  </a:cubicBezTo>
                  <a:cubicBezTo>
                    <a:pt x="124229" y="555144"/>
                    <a:pt x="0" y="430871"/>
                    <a:pt x="0" y="277572"/>
                  </a:cubicBezTo>
                  <a:cubicBezTo>
                    <a:pt x="0" y="124273"/>
                    <a:pt x="124229" y="0"/>
                    <a:pt x="277474" y="0"/>
                  </a:cubicBezTo>
                  <a:cubicBezTo>
                    <a:pt x="430718" y="0"/>
                    <a:pt x="554948" y="124273"/>
                    <a:pt x="554948" y="277572"/>
                  </a:cubicBezTo>
                  <a:close/>
                </a:path>
              </a:pathLst>
            </a:custGeom>
            <a:solidFill>
              <a:schemeClr val="lt1"/>
            </a:solidFill>
            <a:ln cap="rnd" cmpd="sng" w="19050">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480" name="Google Shape;480;p22"/>
            <p:cNvSpPr/>
            <p:nvPr/>
          </p:nvSpPr>
          <p:spPr>
            <a:xfrm>
              <a:off x="5398647" y="5178700"/>
              <a:ext cx="627090" cy="627312"/>
            </a:xfrm>
            <a:custGeom>
              <a:rect b="b" l="l" r="r" t="t"/>
              <a:pathLst>
                <a:path extrusionOk="0" h="555143" w="554947">
                  <a:moveTo>
                    <a:pt x="554948" y="277572"/>
                  </a:moveTo>
                  <a:cubicBezTo>
                    <a:pt x="554948" y="430871"/>
                    <a:pt x="430718" y="555144"/>
                    <a:pt x="277474" y="555144"/>
                  </a:cubicBezTo>
                  <a:cubicBezTo>
                    <a:pt x="124229" y="555144"/>
                    <a:pt x="0" y="430871"/>
                    <a:pt x="0" y="277572"/>
                  </a:cubicBezTo>
                  <a:cubicBezTo>
                    <a:pt x="0" y="124273"/>
                    <a:pt x="124229" y="0"/>
                    <a:pt x="277474" y="0"/>
                  </a:cubicBezTo>
                  <a:cubicBezTo>
                    <a:pt x="430718" y="0"/>
                    <a:pt x="554948" y="124273"/>
                    <a:pt x="554948" y="277572"/>
                  </a:cubicBezTo>
                  <a:close/>
                </a:path>
              </a:pathLst>
            </a:custGeom>
            <a:solidFill>
              <a:schemeClr val="lt1"/>
            </a:solidFill>
            <a:ln cap="rnd" cmpd="sng" w="19050">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481" name="Google Shape;481;p22"/>
            <p:cNvSpPr/>
            <p:nvPr/>
          </p:nvSpPr>
          <p:spPr>
            <a:xfrm>
              <a:off x="5007850" y="5178700"/>
              <a:ext cx="627090" cy="627312"/>
            </a:xfrm>
            <a:custGeom>
              <a:rect b="b" l="l" r="r" t="t"/>
              <a:pathLst>
                <a:path extrusionOk="0" h="555143" w="554947">
                  <a:moveTo>
                    <a:pt x="554948" y="277572"/>
                  </a:moveTo>
                  <a:cubicBezTo>
                    <a:pt x="554948" y="430871"/>
                    <a:pt x="430718" y="555144"/>
                    <a:pt x="277474" y="555144"/>
                  </a:cubicBezTo>
                  <a:cubicBezTo>
                    <a:pt x="124229" y="555144"/>
                    <a:pt x="0" y="430871"/>
                    <a:pt x="0" y="277572"/>
                  </a:cubicBezTo>
                  <a:cubicBezTo>
                    <a:pt x="0" y="124273"/>
                    <a:pt x="124229" y="0"/>
                    <a:pt x="277474" y="0"/>
                  </a:cubicBezTo>
                  <a:cubicBezTo>
                    <a:pt x="430718" y="0"/>
                    <a:pt x="554948" y="124273"/>
                    <a:pt x="554948" y="277572"/>
                  </a:cubicBezTo>
                  <a:close/>
                </a:path>
              </a:pathLst>
            </a:custGeom>
            <a:solidFill>
              <a:schemeClr val="lt1"/>
            </a:solidFill>
            <a:ln cap="flat" cmpd="sng" w="19050">
              <a:solidFill>
                <a:srgbClr val="4285F4"/>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482" name="Google Shape;482;p22"/>
            <p:cNvSpPr/>
            <p:nvPr/>
          </p:nvSpPr>
          <p:spPr>
            <a:xfrm>
              <a:off x="5202712" y="5283717"/>
              <a:ext cx="231771" cy="231852"/>
            </a:xfrm>
            <a:custGeom>
              <a:rect b="b" l="l" r="r" t="t"/>
              <a:pathLst>
                <a:path extrusionOk="0" h="205179" w="205107">
                  <a:moveTo>
                    <a:pt x="102533" y="0"/>
                  </a:moveTo>
                  <a:cubicBezTo>
                    <a:pt x="159183" y="0"/>
                    <a:pt x="205107" y="45940"/>
                    <a:pt x="205107" y="102611"/>
                  </a:cubicBezTo>
                  <a:lnTo>
                    <a:pt x="205107" y="102569"/>
                  </a:lnTo>
                  <a:cubicBezTo>
                    <a:pt x="205107" y="159239"/>
                    <a:pt x="159183" y="205180"/>
                    <a:pt x="102533" y="205180"/>
                  </a:cubicBezTo>
                  <a:lnTo>
                    <a:pt x="102574" y="205180"/>
                  </a:lnTo>
                  <a:cubicBezTo>
                    <a:pt x="45924" y="205180"/>
                    <a:pt x="0" y="159240"/>
                    <a:pt x="0" y="102569"/>
                  </a:cubicBezTo>
                  <a:lnTo>
                    <a:pt x="0" y="102611"/>
                  </a:lnTo>
                  <a:cubicBezTo>
                    <a:pt x="0" y="45940"/>
                    <a:pt x="45924" y="0"/>
                    <a:pt x="102574" y="0"/>
                  </a:cubicBezTo>
                  <a:close/>
                </a:path>
              </a:pathLst>
            </a:custGeom>
            <a:solidFill>
              <a:schemeClr val="accent1"/>
            </a:solidFill>
            <a:ln cap="rnd" cmpd="sng" w="19050">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483" name="Google Shape;483;p22"/>
            <p:cNvSpPr/>
            <p:nvPr/>
          </p:nvSpPr>
          <p:spPr>
            <a:xfrm>
              <a:off x="5082543" y="5602775"/>
              <a:ext cx="477792" cy="203482"/>
            </a:xfrm>
            <a:custGeom>
              <a:rect b="b" l="l" r="r" t="t"/>
              <a:pathLst>
                <a:path extrusionOk="0" h="180073" w="422825">
                  <a:moveTo>
                    <a:pt x="422825" y="82245"/>
                  </a:moveTo>
                  <a:cubicBezTo>
                    <a:pt x="371971" y="142105"/>
                    <a:pt x="296142" y="180073"/>
                    <a:pt x="211413" y="180073"/>
                  </a:cubicBezTo>
                  <a:cubicBezTo>
                    <a:pt x="126683" y="180073"/>
                    <a:pt x="50854" y="142105"/>
                    <a:pt x="0" y="82245"/>
                  </a:cubicBezTo>
                  <a:cubicBezTo>
                    <a:pt x="42118" y="31950"/>
                    <a:pt x="105377" y="0"/>
                    <a:pt x="176095" y="0"/>
                  </a:cubicBezTo>
                  <a:lnTo>
                    <a:pt x="246730" y="0"/>
                  </a:lnTo>
                  <a:cubicBezTo>
                    <a:pt x="317449" y="0"/>
                    <a:pt x="380666" y="31950"/>
                    <a:pt x="422825" y="82245"/>
                  </a:cubicBezTo>
                  <a:close/>
                </a:path>
              </a:pathLst>
            </a:custGeom>
            <a:solidFill>
              <a:schemeClr val="accent1"/>
            </a:solidFill>
            <a:ln cap="rnd" cmpd="sng" w="19050">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23"/>
          <p:cNvSpPr/>
          <p:nvPr/>
        </p:nvSpPr>
        <p:spPr>
          <a:xfrm>
            <a:off x="360000" y="1007550"/>
            <a:ext cx="5010000" cy="3776100"/>
          </a:xfrm>
          <a:prstGeom prst="roundRect">
            <a:avLst>
              <a:gd fmla="val 8107" name="adj"/>
            </a:avLst>
          </a:prstGeom>
          <a:solidFill>
            <a:srgbClr val="FFFFFF"/>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p23"/>
          <p:cNvSpPr/>
          <p:nvPr/>
        </p:nvSpPr>
        <p:spPr>
          <a:xfrm>
            <a:off x="360000" y="632100"/>
            <a:ext cx="5010000" cy="824100"/>
          </a:xfrm>
          <a:prstGeom prst="round2SameRect">
            <a:avLst>
              <a:gd fmla="val 30594" name="adj1"/>
              <a:gd fmla="val 0" name="adj2"/>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23"/>
          <p:cNvSpPr txBox="1"/>
          <p:nvPr/>
        </p:nvSpPr>
        <p:spPr>
          <a:xfrm>
            <a:off x="483650" y="1691500"/>
            <a:ext cx="4581900" cy="582900"/>
          </a:xfrm>
          <a:prstGeom prst="rect">
            <a:avLst/>
          </a:prstGeom>
          <a:noFill/>
          <a:ln>
            <a:noFill/>
          </a:ln>
        </p:spPr>
        <p:txBody>
          <a:bodyPr anchorCtr="0" anchor="t" bIns="0" lIns="0" spcFirstLastPara="1" rIns="0" wrap="square" tIns="0">
            <a:noAutofit/>
          </a:bodyPr>
          <a:lstStyle/>
          <a:p>
            <a:pPr indent="-298450" lvl="0" marL="457200" marR="0" rtl="0" algn="l">
              <a:lnSpc>
                <a:spcPct val="125000"/>
              </a:lnSpc>
              <a:spcBef>
                <a:spcPts val="0"/>
              </a:spcBef>
              <a:spcAft>
                <a:spcPts val="1000"/>
              </a:spcAft>
              <a:buClr>
                <a:schemeClr val="accent1"/>
              </a:buClr>
              <a:buSzPts val="1100"/>
              <a:buFont typeface="Google Sans"/>
              <a:buChar char="●"/>
            </a:pPr>
            <a:r>
              <a:rPr b="0" i="0" lang="en-GB" sz="1400" u="none" cap="none" strike="noStrike">
                <a:solidFill>
                  <a:srgbClr val="202124"/>
                </a:solidFill>
                <a:latin typeface="Google Sans"/>
                <a:ea typeface="Google Sans"/>
                <a:cs typeface="Google Sans"/>
                <a:sym typeface="Google Sans"/>
              </a:rPr>
              <a:t>Mängid veebimängu ja tutvud uue sõbraga. Ta teeb ettepaneku telefoninumbreid vahetada.</a:t>
            </a:r>
            <a:endParaRPr b="0" i="0" sz="1400" u="none" cap="none" strike="noStrike">
              <a:solidFill>
                <a:srgbClr val="202124"/>
              </a:solidFill>
              <a:latin typeface="Google Sans"/>
              <a:ea typeface="Google Sans"/>
              <a:cs typeface="Google Sans"/>
              <a:sym typeface="Google Sans"/>
            </a:endParaRPr>
          </a:p>
        </p:txBody>
      </p:sp>
      <p:sp>
        <p:nvSpPr>
          <p:cNvPr id="491" name="Google Shape;491;p23"/>
          <p:cNvSpPr txBox="1"/>
          <p:nvPr/>
        </p:nvSpPr>
        <p:spPr>
          <a:xfrm>
            <a:off x="542300" y="736093"/>
            <a:ext cx="5391300" cy="6696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3500"/>
              <a:buFont typeface="Arial"/>
              <a:buNone/>
            </a:pPr>
            <a:r>
              <a:rPr b="0" i="0" lang="en-GB" sz="3500" u="none" cap="none" strike="noStrike">
                <a:solidFill>
                  <a:schemeClr val="lt1"/>
                </a:solidFill>
                <a:latin typeface="Google Sans Medium"/>
                <a:ea typeface="Google Sans Medium"/>
                <a:cs typeface="Google Sans Medium"/>
                <a:sym typeface="Google Sans Medium"/>
              </a:rPr>
              <a:t>Mõtle järele</a:t>
            </a:r>
            <a:endParaRPr b="0" i="0" sz="3500" u="none" cap="none" strike="noStrike">
              <a:solidFill>
                <a:schemeClr val="lt1"/>
              </a:solidFill>
              <a:latin typeface="Google Sans Medium"/>
              <a:ea typeface="Google Sans Medium"/>
              <a:cs typeface="Google Sans Medium"/>
              <a:sym typeface="Google Sans Medium"/>
            </a:endParaRPr>
          </a:p>
        </p:txBody>
      </p:sp>
      <p:sp>
        <p:nvSpPr>
          <p:cNvPr id="492" name="Google Shape;492;p23"/>
          <p:cNvSpPr/>
          <p:nvPr/>
        </p:nvSpPr>
        <p:spPr>
          <a:xfrm>
            <a:off x="5883000" y="1326350"/>
            <a:ext cx="2901000" cy="3011400"/>
          </a:xfrm>
          <a:prstGeom prst="roundRect">
            <a:avLst>
              <a:gd fmla="val 5911" name="adj"/>
            </a:avLst>
          </a:prstGeom>
          <a:solidFill>
            <a:schemeClr val="dk2"/>
          </a:solidFill>
          <a:ln>
            <a:noFill/>
          </a:ln>
        </p:spPr>
        <p:txBody>
          <a:bodyPr anchorCtr="0" anchor="ctr" bIns="0" lIns="378000" spcFirstLastPara="1" rIns="378000" wrap="square" tIns="0">
            <a:noAutofit/>
          </a:bodyPr>
          <a:lstStyle/>
          <a:p>
            <a:pPr indent="0" lvl="0" marL="0" marR="0" rtl="0" algn="l">
              <a:lnSpc>
                <a:spcPct val="125000"/>
              </a:lnSpc>
              <a:spcBef>
                <a:spcPts val="0"/>
              </a:spcBef>
              <a:spcAft>
                <a:spcPts val="1000"/>
              </a:spcAft>
              <a:buClr>
                <a:srgbClr val="000000"/>
              </a:buClr>
              <a:buSzPts val="1600"/>
              <a:buFont typeface="Arial"/>
              <a:buNone/>
            </a:pPr>
            <a:r>
              <a:t/>
            </a:r>
            <a:endParaRPr b="0" i="0" sz="1600" u="none" cap="none" strike="noStrike">
              <a:solidFill>
                <a:srgbClr val="000000"/>
              </a:solidFill>
              <a:latin typeface="Google Sans"/>
              <a:ea typeface="Google Sans"/>
              <a:cs typeface="Google Sans"/>
              <a:sym typeface="Google Sans"/>
            </a:endParaRPr>
          </a:p>
        </p:txBody>
      </p:sp>
      <p:sp>
        <p:nvSpPr>
          <p:cNvPr id="493" name="Google Shape;493;p23"/>
          <p:cNvSpPr txBox="1"/>
          <p:nvPr/>
        </p:nvSpPr>
        <p:spPr>
          <a:xfrm>
            <a:off x="483650" y="2318919"/>
            <a:ext cx="4581900" cy="1827300"/>
          </a:xfrm>
          <a:prstGeom prst="rect">
            <a:avLst/>
          </a:prstGeom>
          <a:noFill/>
          <a:ln>
            <a:noFill/>
          </a:ln>
        </p:spPr>
        <p:txBody>
          <a:bodyPr anchorCtr="0" anchor="t" bIns="0" lIns="0" spcFirstLastPara="1" rIns="0" wrap="square" tIns="0">
            <a:noAutofit/>
          </a:bodyPr>
          <a:lstStyle/>
          <a:p>
            <a:pPr indent="-298450" lvl="0" marL="457200" marR="0" rtl="0" algn="l">
              <a:lnSpc>
                <a:spcPct val="125000"/>
              </a:lnSpc>
              <a:spcBef>
                <a:spcPts val="0"/>
              </a:spcBef>
              <a:spcAft>
                <a:spcPts val="0"/>
              </a:spcAft>
              <a:buClr>
                <a:schemeClr val="accent1"/>
              </a:buClr>
              <a:buSzPts val="1100"/>
              <a:buFont typeface="Google Sans"/>
              <a:buChar char="●"/>
            </a:pPr>
            <a:r>
              <a:rPr b="0" i="0" lang="en-GB" sz="1400" u="none" cap="none" strike="noStrike">
                <a:solidFill>
                  <a:schemeClr val="dk1"/>
                </a:solidFill>
                <a:latin typeface="Google Sans"/>
                <a:ea typeface="Google Sans"/>
                <a:cs typeface="Google Sans"/>
                <a:sym typeface="Google Sans"/>
              </a:rPr>
              <a:t>Hiljem saadab ta sulle sõnumi, küsides, kus sa sündisid ja mis on su sünnikuupäev. Seejärel küsib ta su pereliikmete nimede kohta.</a:t>
            </a:r>
            <a:endParaRPr b="0" i="0" sz="1400" u="none" cap="none" strike="noStrike">
              <a:solidFill>
                <a:schemeClr val="dk1"/>
              </a:solidFill>
              <a:latin typeface="Google Sans"/>
              <a:ea typeface="Google Sans"/>
              <a:cs typeface="Google Sans"/>
              <a:sym typeface="Google Sans"/>
            </a:endParaRPr>
          </a:p>
          <a:p>
            <a:pPr indent="-298450" lvl="0" marL="457200" marR="0" rtl="0" algn="l">
              <a:lnSpc>
                <a:spcPct val="125000"/>
              </a:lnSpc>
              <a:spcBef>
                <a:spcPts val="1000"/>
              </a:spcBef>
              <a:spcAft>
                <a:spcPts val="1000"/>
              </a:spcAft>
              <a:buClr>
                <a:schemeClr val="accent1"/>
              </a:buClr>
              <a:buSzPts val="1100"/>
              <a:buFont typeface="Google Sans"/>
              <a:buChar char="●"/>
            </a:pPr>
            <a:r>
              <a:rPr b="0" i="0" lang="en-GB" sz="1400" u="none" cap="none" strike="noStrike">
                <a:solidFill>
                  <a:schemeClr val="dk1"/>
                </a:solidFill>
                <a:latin typeface="Google Sans"/>
                <a:ea typeface="Google Sans"/>
                <a:cs typeface="Google Sans"/>
                <a:sym typeface="Google Sans"/>
              </a:rPr>
              <a:t>Tema küsimused muutuvad üha isiklikumaks, uurides su erinevate e-posti aadresside ning selle kohta, kas sul on pangakonto.</a:t>
            </a:r>
            <a:endParaRPr b="0" i="0" sz="1400" u="none" cap="none" strike="noStrike">
              <a:solidFill>
                <a:schemeClr val="dk1"/>
              </a:solidFill>
              <a:latin typeface="Google Sans"/>
              <a:ea typeface="Google Sans"/>
              <a:cs typeface="Google Sans"/>
              <a:sym typeface="Google Sans"/>
            </a:endParaRPr>
          </a:p>
        </p:txBody>
      </p:sp>
      <p:cxnSp>
        <p:nvCxnSpPr>
          <p:cNvPr id="494" name="Google Shape;494;p23"/>
          <p:cNvCxnSpPr>
            <a:stCxn id="495" idx="1"/>
          </p:cNvCxnSpPr>
          <p:nvPr/>
        </p:nvCxnSpPr>
        <p:spPr>
          <a:xfrm>
            <a:off x="360000" y="360000"/>
            <a:ext cx="8787900" cy="0"/>
          </a:xfrm>
          <a:prstGeom prst="straightConnector1">
            <a:avLst/>
          </a:prstGeom>
          <a:noFill/>
          <a:ln cap="flat" cmpd="sng" w="9525">
            <a:solidFill>
              <a:schemeClr val="accent1"/>
            </a:solidFill>
            <a:prstDash val="solid"/>
            <a:round/>
            <a:headEnd len="sm" w="sm" type="none"/>
            <a:tailEnd len="sm" w="sm" type="none"/>
          </a:ln>
        </p:spPr>
      </p:cxnSp>
      <p:sp>
        <p:nvSpPr>
          <p:cNvPr id="495" name="Google Shape;495;p23"/>
          <p:cNvSpPr/>
          <p:nvPr/>
        </p:nvSpPr>
        <p:spPr>
          <a:xfrm>
            <a:off x="360000" y="269700"/>
            <a:ext cx="1224900" cy="1806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6" name="Google Shape;496;p23"/>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97" name="Google Shape;497;p23" title="2024-06-28_wtbrged_chicago_photos_edited-49.jpg"/>
          <p:cNvPicPr preferRelativeResize="0"/>
          <p:nvPr/>
        </p:nvPicPr>
        <p:blipFill rotWithShape="1">
          <a:blip r:embed="rId3">
            <a:alphaModFix/>
          </a:blip>
          <a:srcRect b="1343" l="11114" r="26273" t="1353"/>
          <a:stretch/>
        </p:blipFill>
        <p:spPr>
          <a:xfrm>
            <a:off x="5883000" y="1326350"/>
            <a:ext cx="2901000" cy="3011400"/>
          </a:xfrm>
          <a:prstGeom prst="roundRect">
            <a:avLst>
              <a:gd fmla="val 5214" name="adj"/>
            </a:avLst>
          </a:prstGeom>
          <a:noFill/>
          <a:ln>
            <a:noFill/>
          </a:ln>
        </p:spPr>
      </p:pic>
      <p:sp>
        <p:nvSpPr>
          <p:cNvPr id="498" name="Google Shape;498;p23"/>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24"/>
          <p:cNvSpPr txBox="1"/>
          <p:nvPr/>
        </p:nvSpPr>
        <p:spPr>
          <a:xfrm>
            <a:off x="364275" y="717261"/>
            <a:ext cx="5391300" cy="5541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4000"/>
              <a:buFont typeface="Arial"/>
              <a:buNone/>
            </a:pPr>
            <a:r>
              <a:rPr b="0" i="0" lang="en-GB" sz="4000" u="none" cap="none" strike="noStrike">
                <a:solidFill>
                  <a:schemeClr val="accent1"/>
                </a:solidFill>
                <a:latin typeface="Google Sans Medium"/>
                <a:ea typeface="Google Sans Medium"/>
                <a:cs typeface="Google Sans Medium"/>
                <a:sym typeface="Google Sans Medium"/>
              </a:rPr>
              <a:t>Arutame</a:t>
            </a:r>
            <a:endParaRPr b="0" i="0" sz="4000" u="none" cap="none" strike="noStrike">
              <a:solidFill>
                <a:schemeClr val="accent1"/>
              </a:solidFill>
              <a:latin typeface="Google Sans Medium"/>
              <a:ea typeface="Google Sans Medium"/>
              <a:cs typeface="Google Sans Medium"/>
              <a:sym typeface="Google Sans Medium"/>
            </a:endParaRPr>
          </a:p>
        </p:txBody>
      </p:sp>
      <p:grpSp>
        <p:nvGrpSpPr>
          <p:cNvPr id="504" name="Google Shape;504;p24"/>
          <p:cNvGrpSpPr/>
          <p:nvPr/>
        </p:nvGrpSpPr>
        <p:grpSpPr>
          <a:xfrm>
            <a:off x="363600" y="2273725"/>
            <a:ext cx="4967632" cy="859800"/>
            <a:chOff x="360000" y="3170215"/>
            <a:chExt cx="5052000" cy="859800"/>
          </a:xfrm>
        </p:grpSpPr>
        <p:sp>
          <p:nvSpPr>
            <p:cNvPr id="505" name="Google Shape;505;p24"/>
            <p:cNvSpPr/>
            <p:nvPr/>
          </p:nvSpPr>
          <p:spPr>
            <a:xfrm>
              <a:off x="542400" y="3170215"/>
              <a:ext cx="4869600" cy="859800"/>
            </a:xfrm>
            <a:prstGeom prst="roundRect">
              <a:avLst>
                <a:gd fmla="val 15433" name="adj"/>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24"/>
            <p:cNvSpPr txBox="1"/>
            <p:nvPr/>
          </p:nvSpPr>
          <p:spPr>
            <a:xfrm>
              <a:off x="895800" y="3331390"/>
              <a:ext cx="4317000" cy="6348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Miks ta sult kogu seda isiklikku infot küsib? Mida ta sellega peale hakkab?</a:t>
              </a:r>
              <a:endParaRPr b="0" i="0" sz="1500" u="none" cap="none" strike="noStrike">
                <a:solidFill>
                  <a:srgbClr val="202124"/>
                </a:solidFill>
                <a:latin typeface="Google Sans"/>
                <a:ea typeface="Google Sans"/>
                <a:cs typeface="Google Sans"/>
                <a:sym typeface="Google Sans"/>
              </a:endParaRPr>
            </a:p>
          </p:txBody>
        </p:sp>
        <p:sp>
          <p:nvSpPr>
            <p:cNvPr id="507" name="Google Shape;507;p24"/>
            <p:cNvSpPr/>
            <p:nvPr/>
          </p:nvSpPr>
          <p:spPr>
            <a:xfrm>
              <a:off x="360000" y="3417715"/>
              <a:ext cx="364800" cy="364800"/>
            </a:xfrm>
            <a:prstGeom prst="ellipse">
              <a:avLst/>
            </a:prstGeom>
            <a:solidFill>
              <a:schemeClr val="l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24"/>
            <p:cNvSpPr/>
            <p:nvPr/>
          </p:nvSpPr>
          <p:spPr>
            <a:xfrm>
              <a:off x="476882" y="3491829"/>
              <a:ext cx="121792" cy="221950"/>
            </a:xfrm>
            <a:prstGeom prst="rect">
              <a:avLst/>
            </a:prstGeom>
          </p:spPr>
          <p:txBody>
            <a:bodyPr>
              <a:prstTxWarp prst="textPlain"/>
            </a:bodyPr>
            <a:lstStyle/>
            <a:p>
              <a:pPr lvl="0" algn="ctr"/>
              <a:r>
                <a:rPr b="0" i="0">
                  <a:ln>
                    <a:noFill/>
                  </a:ln>
                  <a:solidFill>
                    <a:schemeClr val="accent1"/>
                  </a:solidFill>
                  <a:latin typeface="Google Sans"/>
                </a:rPr>
                <a:t>?</a:t>
              </a:r>
            </a:p>
          </p:txBody>
        </p:sp>
      </p:grpSp>
      <p:grpSp>
        <p:nvGrpSpPr>
          <p:cNvPr id="509" name="Google Shape;509;p24"/>
          <p:cNvGrpSpPr/>
          <p:nvPr/>
        </p:nvGrpSpPr>
        <p:grpSpPr>
          <a:xfrm>
            <a:off x="363600" y="1545107"/>
            <a:ext cx="4967632" cy="554100"/>
            <a:chOff x="360000" y="2459533"/>
            <a:chExt cx="5052000" cy="554100"/>
          </a:xfrm>
        </p:grpSpPr>
        <p:sp>
          <p:nvSpPr>
            <p:cNvPr id="510" name="Google Shape;510;p24"/>
            <p:cNvSpPr/>
            <p:nvPr/>
          </p:nvSpPr>
          <p:spPr>
            <a:xfrm>
              <a:off x="542400" y="2459533"/>
              <a:ext cx="4869600" cy="554100"/>
            </a:xfrm>
            <a:prstGeom prst="roundRect">
              <a:avLst>
                <a:gd fmla="val 19471" name="adj"/>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24"/>
            <p:cNvSpPr txBox="1"/>
            <p:nvPr/>
          </p:nvSpPr>
          <p:spPr>
            <a:xfrm>
              <a:off x="895800" y="2605524"/>
              <a:ext cx="4317000" cy="291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Kuidas sa tema sõnumitele vastad?</a:t>
              </a:r>
              <a:endParaRPr b="0" i="0" sz="1500" u="none" cap="none" strike="noStrike">
                <a:solidFill>
                  <a:srgbClr val="202124"/>
                </a:solidFill>
                <a:latin typeface="Google Sans"/>
                <a:ea typeface="Google Sans"/>
                <a:cs typeface="Google Sans"/>
                <a:sym typeface="Google Sans"/>
              </a:endParaRPr>
            </a:p>
          </p:txBody>
        </p:sp>
        <p:sp>
          <p:nvSpPr>
            <p:cNvPr id="512" name="Google Shape;512;p24"/>
            <p:cNvSpPr/>
            <p:nvPr/>
          </p:nvSpPr>
          <p:spPr>
            <a:xfrm>
              <a:off x="360000" y="2553262"/>
              <a:ext cx="364800" cy="364800"/>
            </a:xfrm>
            <a:prstGeom prst="ellipse">
              <a:avLst/>
            </a:prstGeom>
            <a:solidFill>
              <a:schemeClr val="l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p24"/>
            <p:cNvSpPr/>
            <p:nvPr/>
          </p:nvSpPr>
          <p:spPr>
            <a:xfrm>
              <a:off x="476882" y="2627376"/>
              <a:ext cx="121792" cy="221950"/>
            </a:xfrm>
            <a:prstGeom prst="rect">
              <a:avLst/>
            </a:prstGeom>
          </p:spPr>
          <p:txBody>
            <a:bodyPr>
              <a:prstTxWarp prst="textPlain"/>
            </a:bodyPr>
            <a:lstStyle/>
            <a:p>
              <a:pPr lvl="0" algn="ctr"/>
              <a:r>
                <a:rPr b="0" i="0">
                  <a:ln>
                    <a:noFill/>
                  </a:ln>
                  <a:solidFill>
                    <a:schemeClr val="accent1"/>
                  </a:solidFill>
                  <a:latin typeface="Google Sans"/>
                </a:rPr>
                <a:t>?</a:t>
              </a:r>
            </a:p>
          </p:txBody>
        </p:sp>
      </p:grpSp>
      <p:pic>
        <p:nvPicPr>
          <p:cNvPr id="514" name="Google Shape;514;p24"/>
          <p:cNvPicPr preferRelativeResize="0"/>
          <p:nvPr/>
        </p:nvPicPr>
        <p:blipFill rotWithShape="1">
          <a:blip r:embed="rId3">
            <a:alphaModFix/>
          </a:blip>
          <a:srcRect b="0" l="0" r="5536" t="0"/>
          <a:stretch/>
        </p:blipFill>
        <p:spPr>
          <a:xfrm>
            <a:off x="5693100" y="2143750"/>
            <a:ext cx="3454802" cy="2396601"/>
          </a:xfrm>
          <a:prstGeom prst="rect">
            <a:avLst/>
          </a:prstGeom>
          <a:noFill/>
          <a:ln>
            <a:noFill/>
          </a:ln>
        </p:spPr>
      </p:pic>
      <p:grpSp>
        <p:nvGrpSpPr>
          <p:cNvPr id="515" name="Google Shape;515;p24"/>
          <p:cNvGrpSpPr/>
          <p:nvPr/>
        </p:nvGrpSpPr>
        <p:grpSpPr>
          <a:xfrm>
            <a:off x="364206" y="3253923"/>
            <a:ext cx="4967632" cy="1286433"/>
            <a:chOff x="360000" y="3170215"/>
            <a:chExt cx="5052000" cy="859800"/>
          </a:xfrm>
        </p:grpSpPr>
        <p:sp>
          <p:nvSpPr>
            <p:cNvPr id="516" name="Google Shape;516;p24"/>
            <p:cNvSpPr/>
            <p:nvPr/>
          </p:nvSpPr>
          <p:spPr>
            <a:xfrm>
              <a:off x="542400" y="3170215"/>
              <a:ext cx="4869600" cy="859800"/>
            </a:xfrm>
            <a:prstGeom prst="roundRect">
              <a:avLst>
                <a:gd fmla="val 15433" name="adj"/>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7" name="Google Shape;517;p24"/>
            <p:cNvSpPr txBox="1"/>
            <p:nvPr/>
          </p:nvSpPr>
          <p:spPr>
            <a:xfrm>
              <a:off x="895800" y="3331390"/>
              <a:ext cx="4317000" cy="6348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Kui sa ei tunne end mugavalt jagades kogu oma isiklikku infot kellegagi, keda sa ei tunne, siis kas sa peaksid seda jagama </a:t>
              </a:r>
              <a:r>
                <a:rPr b="0" i="1" lang="en-GB" sz="1500" u="none" cap="none" strike="noStrike">
                  <a:solidFill>
                    <a:srgbClr val="202124"/>
                  </a:solidFill>
                  <a:latin typeface="Google Sans"/>
                  <a:ea typeface="Google Sans"/>
                  <a:cs typeface="Google Sans"/>
                  <a:sym typeface="Google Sans"/>
                </a:rPr>
                <a:t>Gemini-ga</a:t>
              </a:r>
              <a:r>
                <a:rPr b="0" i="0" lang="en-GB" sz="1500" u="none" cap="none" strike="noStrike">
                  <a:solidFill>
                    <a:srgbClr val="202124"/>
                  </a:solidFill>
                  <a:latin typeface="Google Sans"/>
                  <a:ea typeface="Google Sans"/>
                  <a:cs typeface="Google Sans"/>
                  <a:sym typeface="Google Sans"/>
                </a:rPr>
                <a:t>?</a:t>
              </a:r>
              <a:endParaRPr b="0" i="0" sz="1500" u="none" cap="none" strike="noStrike">
                <a:solidFill>
                  <a:srgbClr val="202124"/>
                </a:solidFill>
                <a:latin typeface="Google Sans"/>
                <a:ea typeface="Google Sans"/>
                <a:cs typeface="Google Sans"/>
                <a:sym typeface="Google Sans"/>
              </a:endParaRPr>
            </a:p>
          </p:txBody>
        </p:sp>
        <p:sp>
          <p:nvSpPr>
            <p:cNvPr id="518" name="Google Shape;518;p24"/>
            <p:cNvSpPr/>
            <p:nvPr/>
          </p:nvSpPr>
          <p:spPr>
            <a:xfrm>
              <a:off x="360000" y="3479006"/>
              <a:ext cx="364800" cy="242100"/>
            </a:xfrm>
            <a:prstGeom prst="ellipse">
              <a:avLst/>
            </a:prstGeom>
            <a:solidFill>
              <a:schemeClr val="l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9" name="Google Shape;519;p24"/>
            <p:cNvSpPr/>
            <p:nvPr/>
          </p:nvSpPr>
          <p:spPr>
            <a:xfrm>
              <a:off x="476882" y="3528219"/>
              <a:ext cx="121792" cy="147379"/>
            </a:xfrm>
            <a:prstGeom prst="rect">
              <a:avLst/>
            </a:prstGeom>
          </p:spPr>
          <p:txBody>
            <a:bodyPr>
              <a:prstTxWarp prst="textPlain"/>
            </a:bodyPr>
            <a:lstStyle/>
            <a:p>
              <a:pPr lvl="0" algn="ctr"/>
              <a:r>
                <a:rPr b="0" i="0">
                  <a:ln>
                    <a:noFill/>
                  </a:ln>
                  <a:solidFill>
                    <a:schemeClr val="accent1"/>
                  </a:solidFill>
                  <a:latin typeface="Google Sans"/>
                </a:rPr>
                <a:t>?</a:t>
              </a:r>
            </a:p>
          </p:txBody>
        </p:sp>
      </p:grpSp>
      <p:cxnSp>
        <p:nvCxnSpPr>
          <p:cNvPr id="520" name="Google Shape;520;p24"/>
          <p:cNvCxnSpPr>
            <a:stCxn id="521" idx="1"/>
          </p:cNvCxnSpPr>
          <p:nvPr/>
        </p:nvCxnSpPr>
        <p:spPr>
          <a:xfrm>
            <a:off x="360000" y="360000"/>
            <a:ext cx="8787900" cy="0"/>
          </a:xfrm>
          <a:prstGeom prst="straightConnector1">
            <a:avLst/>
          </a:prstGeom>
          <a:noFill/>
          <a:ln cap="flat" cmpd="sng" w="9525">
            <a:solidFill>
              <a:schemeClr val="accent1"/>
            </a:solidFill>
            <a:prstDash val="solid"/>
            <a:round/>
            <a:headEnd len="sm" w="sm" type="none"/>
            <a:tailEnd len="sm" w="sm" type="none"/>
          </a:ln>
        </p:spPr>
      </p:cxnSp>
      <p:sp>
        <p:nvSpPr>
          <p:cNvPr id="521" name="Google Shape;521;p24"/>
          <p:cNvSpPr/>
          <p:nvPr/>
        </p:nvSpPr>
        <p:spPr>
          <a:xfrm>
            <a:off x="360000" y="269700"/>
            <a:ext cx="1224900" cy="1806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24"/>
          <p:cNvSpPr txBox="1"/>
          <p:nvPr/>
        </p:nvSpPr>
        <p:spPr>
          <a:xfrm>
            <a:off x="583350" y="2941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chemeClr val="lt1"/>
                </a:solidFill>
                <a:latin typeface="Google Sans"/>
                <a:ea typeface="Google Sans"/>
                <a:cs typeface="Google Sans"/>
                <a:sym typeface="Google Sans"/>
              </a:rPr>
              <a:t>AI teemade uurimine</a:t>
            </a:r>
            <a:endParaRPr b="1" i="0" sz="700" u="none" cap="none" strike="noStrike">
              <a:solidFill>
                <a:schemeClr val="lt1"/>
              </a:solidFill>
              <a:latin typeface="Google Sans"/>
              <a:ea typeface="Google Sans"/>
              <a:cs typeface="Google Sans"/>
              <a:sym typeface="Google Sans"/>
            </a:endParaRPr>
          </a:p>
          <a:p>
            <a:pPr indent="0" lvl="0" marL="0" marR="0" rtl="0" algn="l">
              <a:lnSpc>
                <a:spcPct val="125000"/>
              </a:lnSpc>
              <a:spcBef>
                <a:spcPts val="1200"/>
              </a:spcBef>
              <a:spcAft>
                <a:spcPts val="0"/>
              </a:spcAft>
              <a:buClr>
                <a:srgbClr val="000000"/>
              </a:buClr>
              <a:buSzPts val="600"/>
              <a:buFont typeface="Arial"/>
              <a:buNone/>
            </a:pPr>
            <a:r>
              <a:t/>
            </a:r>
            <a:endParaRPr b="1" i="0" sz="600" u="none" cap="none" strike="noStrike">
              <a:solidFill>
                <a:schemeClr val="lt1"/>
              </a:solidFill>
              <a:latin typeface="Google Sans"/>
              <a:ea typeface="Google Sans"/>
              <a:cs typeface="Google Sans"/>
              <a:sym typeface="Google Sans"/>
            </a:endParaRPr>
          </a:p>
          <a:p>
            <a:pPr indent="0" lvl="0" marL="0" marR="0" rtl="0" algn="l">
              <a:lnSpc>
                <a:spcPct val="125000"/>
              </a:lnSpc>
              <a:spcBef>
                <a:spcPts val="400"/>
              </a:spcBef>
              <a:spcAft>
                <a:spcPts val="400"/>
              </a:spcAft>
              <a:buClr>
                <a:srgbClr val="000000"/>
              </a:buClr>
              <a:buSzPts val="800"/>
              <a:buFont typeface="Arial"/>
              <a:buNone/>
            </a:pPr>
            <a:r>
              <a:t/>
            </a:r>
            <a:endParaRPr b="1" i="0" sz="800" u="none" cap="none" strike="noStrike">
              <a:solidFill>
                <a:srgbClr val="FFFFFF"/>
              </a:solidFill>
              <a:latin typeface="Google Sans"/>
              <a:ea typeface="Google Sans"/>
              <a:cs typeface="Google Sans"/>
              <a:sym typeface="Google Sans"/>
            </a:endParaRPr>
          </a:p>
        </p:txBody>
      </p:sp>
      <p:sp>
        <p:nvSpPr>
          <p:cNvPr id="523" name="Google Shape;523;p24"/>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25"/>
          <p:cNvSpPr/>
          <p:nvPr/>
        </p:nvSpPr>
        <p:spPr>
          <a:xfrm>
            <a:off x="251700" y="652700"/>
            <a:ext cx="8815500" cy="809400"/>
          </a:xfrm>
          <a:prstGeom prst="roundRect">
            <a:avLst>
              <a:gd fmla="val 50000" name="adj"/>
            </a:avLst>
          </a:prstGeom>
          <a:solidFill>
            <a:srgbClr val="FFFFFF"/>
          </a:solidFill>
          <a:ln cap="flat" cmpd="sng" w="9525">
            <a:solidFill>
              <a:srgbClr val="4285F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25"/>
          <p:cNvSpPr txBox="1"/>
          <p:nvPr/>
        </p:nvSpPr>
        <p:spPr>
          <a:xfrm>
            <a:off x="1182275" y="701463"/>
            <a:ext cx="8608200" cy="6834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3600"/>
              <a:buFont typeface="Arial"/>
              <a:buNone/>
            </a:pPr>
            <a:r>
              <a:rPr b="0" i="0" lang="en-GB" sz="3600" u="none" cap="none" strike="noStrike">
                <a:solidFill>
                  <a:schemeClr val="accent1"/>
                </a:solidFill>
                <a:latin typeface="Google Sans Medium"/>
                <a:ea typeface="Google Sans Medium"/>
                <a:cs typeface="Google Sans Medium"/>
                <a:sym typeface="Google Sans Medium"/>
              </a:rPr>
              <a:t>Sinu privaatsuse kaitsmine</a:t>
            </a:r>
            <a:endParaRPr b="0" i="0" sz="3500" u="none" cap="none" strike="noStrike">
              <a:solidFill>
                <a:schemeClr val="accent1"/>
              </a:solidFill>
              <a:latin typeface="Google Sans Medium"/>
              <a:ea typeface="Google Sans Medium"/>
              <a:cs typeface="Google Sans Medium"/>
              <a:sym typeface="Google Sans Medium"/>
            </a:endParaRPr>
          </a:p>
        </p:txBody>
      </p:sp>
      <p:sp>
        <p:nvSpPr>
          <p:cNvPr id="530" name="Google Shape;530;p25"/>
          <p:cNvSpPr txBox="1"/>
          <p:nvPr/>
        </p:nvSpPr>
        <p:spPr>
          <a:xfrm>
            <a:off x="756625" y="1805600"/>
            <a:ext cx="4620300" cy="30114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600"/>
              <a:buFont typeface="Arial"/>
              <a:buNone/>
            </a:pPr>
            <a:r>
              <a:rPr b="0" i="0" lang="en-GB" sz="1600" u="none" cap="none" strike="noStrike">
                <a:solidFill>
                  <a:srgbClr val="202124"/>
                </a:solidFill>
                <a:latin typeface="Google Sans"/>
                <a:ea typeface="Google Sans"/>
                <a:cs typeface="Google Sans"/>
                <a:sym typeface="Google Sans"/>
              </a:rPr>
              <a:t>Tehisintellekti puhul võivad privaatsusriskid tunduda ebaselged, kuid me peame siiski olema ettevaatlikud. </a:t>
            </a:r>
            <a:endParaRPr b="0" i="0" sz="1600" u="none" cap="none" strike="noStrike">
              <a:solidFill>
                <a:srgbClr val="202124"/>
              </a:solidFill>
              <a:latin typeface="Google Sans"/>
              <a:ea typeface="Google Sans"/>
              <a:cs typeface="Google Sans"/>
              <a:sym typeface="Google Sans"/>
            </a:endParaRPr>
          </a:p>
          <a:p>
            <a:pPr indent="0" lvl="0" marL="0" marR="0" rtl="0" algn="l">
              <a:lnSpc>
                <a:spcPct val="125000"/>
              </a:lnSpc>
              <a:spcBef>
                <a:spcPts val="1000"/>
              </a:spcBef>
              <a:spcAft>
                <a:spcPts val="0"/>
              </a:spcAft>
              <a:buClr>
                <a:srgbClr val="000000"/>
              </a:buClr>
              <a:buSzPts val="1600"/>
              <a:buFont typeface="Arial"/>
              <a:buNone/>
            </a:pPr>
            <a:r>
              <a:rPr b="0" i="0" lang="en-GB" sz="1600" u="none" cap="none" strike="noStrike">
                <a:solidFill>
                  <a:srgbClr val="202124"/>
                </a:solidFill>
                <a:latin typeface="Google Sans"/>
                <a:ea typeface="Google Sans"/>
                <a:cs typeface="Google Sans"/>
                <a:sym typeface="Google Sans"/>
              </a:rPr>
              <a:t>Kõik TI tööriistad ei ole loodud võrdsetena, mis tähendab, et mõni neist võib kasutada sinu infot oma mudeli treenimiseks.</a:t>
            </a:r>
            <a:endParaRPr b="0" i="0" sz="1600" u="none" cap="none" strike="noStrike">
              <a:solidFill>
                <a:srgbClr val="202124"/>
              </a:solidFill>
              <a:latin typeface="Google Sans"/>
              <a:ea typeface="Google Sans"/>
              <a:cs typeface="Google Sans"/>
              <a:sym typeface="Google Sans"/>
            </a:endParaRPr>
          </a:p>
          <a:p>
            <a:pPr indent="0" lvl="0" marL="0" marR="0" rtl="0" algn="l">
              <a:lnSpc>
                <a:spcPct val="125000"/>
              </a:lnSpc>
              <a:spcBef>
                <a:spcPts val="1000"/>
              </a:spcBef>
              <a:spcAft>
                <a:spcPts val="1000"/>
              </a:spcAft>
              <a:buClr>
                <a:srgbClr val="000000"/>
              </a:buClr>
              <a:buSzPts val="1600"/>
              <a:buFont typeface="Arial"/>
              <a:buNone/>
            </a:pPr>
            <a:r>
              <a:rPr b="0" i="0" lang="en-GB" sz="1600" u="none" cap="none" strike="noStrike">
                <a:solidFill>
                  <a:srgbClr val="202124"/>
                </a:solidFill>
                <a:latin typeface="Google Sans"/>
                <a:ea typeface="Google Sans"/>
                <a:cs typeface="Google Sans"/>
                <a:sym typeface="Google Sans"/>
              </a:rPr>
              <a:t>Kontrolli alati, millised on kasutusel oleva tehisintellekti tööriista kehtivad privaatsusreeglid.</a:t>
            </a:r>
            <a:endParaRPr b="0" i="0" sz="1600" u="none" cap="none" strike="noStrike">
              <a:solidFill>
                <a:srgbClr val="202124"/>
              </a:solidFill>
              <a:latin typeface="Google Sans"/>
              <a:ea typeface="Google Sans"/>
              <a:cs typeface="Google Sans"/>
              <a:sym typeface="Google Sans"/>
            </a:endParaRPr>
          </a:p>
        </p:txBody>
      </p:sp>
      <p:sp>
        <p:nvSpPr>
          <p:cNvPr id="531" name="Google Shape;531;p25"/>
          <p:cNvSpPr/>
          <p:nvPr/>
        </p:nvSpPr>
        <p:spPr>
          <a:xfrm>
            <a:off x="388925" y="1831576"/>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4285F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532" name="Google Shape;532;p25"/>
          <p:cNvSpPr/>
          <p:nvPr/>
        </p:nvSpPr>
        <p:spPr>
          <a:xfrm>
            <a:off x="5883000" y="1664475"/>
            <a:ext cx="2901000" cy="3011400"/>
          </a:xfrm>
          <a:prstGeom prst="roundRect">
            <a:avLst>
              <a:gd fmla="val 5911" name="adj"/>
            </a:avLst>
          </a:prstGeom>
          <a:solidFill>
            <a:schemeClr val="dk2"/>
          </a:solidFill>
          <a:ln>
            <a:noFill/>
          </a:ln>
        </p:spPr>
        <p:txBody>
          <a:bodyPr anchorCtr="0" anchor="ctr" bIns="0" lIns="378000" spcFirstLastPara="1" rIns="37800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Google Sans"/>
                <a:ea typeface="Google Sans"/>
                <a:cs typeface="Google Sans"/>
                <a:sym typeface="Google Sans"/>
              </a:rPr>
              <a:t>Insert relevant image</a:t>
            </a:r>
            <a:endParaRPr b="0" i="0" sz="1600" u="none" cap="none" strike="noStrike">
              <a:solidFill>
                <a:srgbClr val="000000"/>
              </a:solidFill>
              <a:latin typeface="Google Sans"/>
              <a:ea typeface="Google Sans"/>
              <a:cs typeface="Google Sans"/>
              <a:sym typeface="Google Sans"/>
            </a:endParaRPr>
          </a:p>
        </p:txBody>
      </p:sp>
      <p:sp>
        <p:nvSpPr>
          <p:cNvPr id="533" name="Google Shape;533;p25"/>
          <p:cNvSpPr/>
          <p:nvPr/>
        </p:nvSpPr>
        <p:spPr>
          <a:xfrm>
            <a:off x="395475" y="2891322"/>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4285F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534" name="Google Shape;534;p25"/>
          <p:cNvSpPr/>
          <p:nvPr/>
        </p:nvSpPr>
        <p:spPr>
          <a:xfrm>
            <a:off x="373243" y="3879188"/>
            <a:ext cx="230117" cy="198741"/>
          </a:xfrm>
          <a:custGeom>
            <a:rect b="b" l="l" r="r" t="t"/>
            <a:pathLst>
              <a:path extrusionOk="0" h="11313" w="13099">
                <a:moveTo>
                  <a:pt x="7145" y="4763"/>
                </a:moveTo>
                <a:lnTo>
                  <a:pt x="7145" y="7145"/>
                </a:lnTo>
                <a:lnTo>
                  <a:pt x="6002" y="7145"/>
                </a:lnTo>
                <a:lnTo>
                  <a:pt x="6002" y="4763"/>
                </a:lnTo>
                <a:close/>
                <a:moveTo>
                  <a:pt x="7145" y="8336"/>
                </a:moveTo>
                <a:lnTo>
                  <a:pt x="7145" y="9526"/>
                </a:lnTo>
                <a:lnTo>
                  <a:pt x="6002" y="9526"/>
                </a:lnTo>
                <a:lnTo>
                  <a:pt x="6002" y="8336"/>
                </a:lnTo>
                <a:close/>
                <a:moveTo>
                  <a:pt x="6550" y="1"/>
                </a:moveTo>
                <a:lnTo>
                  <a:pt x="1" y="11312"/>
                </a:lnTo>
                <a:lnTo>
                  <a:pt x="13099" y="11312"/>
                </a:lnTo>
                <a:lnTo>
                  <a:pt x="655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p25"/>
          <p:cNvSpPr/>
          <p:nvPr/>
        </p:nvSpPr>
        <p:spPr>
          <a:xfrm>
            <a:off x="732867" y="820879"/>
            <a:ext cx="375667" cy="458151"/>
          </a:xfrm>
          <a:custGeom>
            <a:rect b="b" l="l" r="r" t="t"/>
            <a:pathLst>
              <a:path extrusionOk="0" h="1150" w="944">
                <a:moveTo>
                  <a:pt x="469" y="0"/>
                </a:moveTo>
                <a:lnTo>
                  <a:pt x="0" y="209"/>
                </a:lnTo>
                <a:lnTo>
                  <a:pt x="0" y="522"/>
                </a:lnTo>
                <a:cubicBezTo>
                  <a:pt x="0" y="813"/>
                  <a:pt x="201" y="1084"/>
                  <a:pt x="471" y="1149"/>
                </a:cubicBezTo>
                <a:cubicBezTo>
                  <a:pt x="742" y="1084"/>
                  <a:pt x="943" y="813"/>
                  <a:pt x="943" y="522"/>
                </a:cubicBezTo>
                <a:lnTo>
                  <a:pt x="943" y="209"/>
                </a:lnTo>
                <a:lnTo>
                  <a:pt x="469" y="0"/>
                </a:lnTo>
                <a:close/>
                <a:moveTo>
                  <a:pt x="364" y="836"/>
                </a:moveTo>
                <a:lnTo>
                  <a:pt x="155" y="627"/>
                </a:lnTo>
                <a:lnTo>
                  <a:pt x="229" y="553"/>
                </a:lnTo>
                <a:lnTo>
                  <a:pt x="364" y="689"/>
                </a:lnTo>
                <a:lnTo>
                  <a:pt x="709" y="345"/>
                </a:lnTo>
                <a:lnTo>
                  <a:pt x="782" y="418"/>
                </a:lnTo>
                <a:lnTo>
                  <a:pt x="364" y="83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cxnSp>
        <p:nvCxnSpPr>
          <p:cNvPr id="536" name="Google Shape;536;p25"/>
          <p:cNvCxnSpPr>
            <a:stCxn id="537" idx="1"/>
          </p:cNvCxnSpPr>
          <p:nvPr/>
        </p:nvCxnSpPr>
        <p:spPr>
          <a:xfrm>
            <a:off x="360000" y="360000"/>
            <a:ext cx="8787900" cy="0"/>
          </a:xfrm>
          <a:prstGeom prst="straightConnector1">
            <a:avLst/>
          </a:prstGeom>
          <a:noFill/>
          <a:ln cap="flat" cmpd="sng" w="9525">
            <a:solidFill>
              <a:schemeClr val="accent1"/>
            </a:solidFill>
            <a:prstDash val="solid"/>
            <a:round/>
            <a:headEnd len="sm" w="sm" type="none"/>
            <a:tailEnd len="sm" w="sm" type="none"/>
          </a:ln>
        </p:spPr>
      </p:cxnSp>
      <p:sp>
        <p:nvSpPr>
          <p:cNvPr id="537" name="Google Shape;537;p25"/>
          <p:cNvSpPr/>
          <p:nvPr/>
        </p:nvSpPr>
        <p:spPr>
          <a:xfrm>
            <a:off x="360000" y="269700"/>
            <a:ext cx="1224900" cy="1806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p25"/>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39" name="Google Shape;539;p25" title="2024-06-28_wtbrged_chicago_photos_edited-06.jpg"/>
          <p:cNvPicPr preferRelativeResize="0"/>
          <p:nvPr/>
        </p:nvPicPr>
        <p:blipFill rotWithShape="1">
          <a:blip r:embed="rId3">
            <a:alphaModFix/>
          </a:blip>
          <a:srcRect b="12433" l="17296" r="31909" t="8628"/>
          <a:stretch/>
        </p:blipFill>
        <p:spPr>
          <a:xfrm>
            <a:off x="5883000" y="1664475"/>
            <a:ext cx="2901000" cy="3011400"/>
          </a:xfrm>
          <a:prstGeom prst="roundRect">
            <a:avLst>
              <a:gd fmla="val 5214" name="adj"/>
            </a:avLst>
          </a:prstGeom>
          <a:noFill/>
          <a:ln>
            <a:noFill/>
          </a:ln>
        </p:spPr>
      </p:pic>
      <p:sp>
        <p:nvSpPr>
          <p:cNvPr id="540" name="Google Shape;540;p25"/>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26"/>
          <p:cNvSpPr/>
          <p:nvPr/>
        </p:nvSpPr>
        <p:spPr>
          <a:xfrm>
            <a:off x="360000" y="660250"/>
            <a:ext cx="9489600" cy="809400"/>
          </a:xfrm>
          <a:prstGeom prst="roundRect">
            <a:avLst>
              <a:gd fmla="val 50000" name="adj"/>
            </a:avLst>
          </a:prstGeom>
          <a:solidFill>
            <a:srgbClr val="FFFFFF"/>
          </a:solidFill>
          <a:ln cap="flat" cmpd="sng" w="9525">
            <a:solidFill>
              <a:srgbClr val="4285F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p26"/>
          <p:cNvSpPr txBox="1"/>
          <p:nvPr/>
        </p:nvSpPr>
        <p:spPr>
          <a:xfrm>
            <a:off x="1241499" y="713339"/>
            <a:ext cx="5370000" cy="7389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000"/>
              <a:buFont typeface="Arial"/>
              <a:buNone/>
            </a:pPr>
            <a:r>
              <a:rPr b="0" i="1" lang="en-GB" sz="4000" u="none" cap="none" strike="noStrike">
                <a:solidFill>
                  <a:schemeClr val="accent1"/>
                </a:solidFill>
                <a:latin typeface="Google Sans Medium"/>
                <a:ea typeface="Google Sans Medium"/>
                <a:cs typeface="Google Sans Medium"/>
                <a:sym typeface="Google Sans Medium"/>
              </a:rPr>
              <a:t>Gemini </a:t>
            </a:r>
            <a:r>
              <a:rPr b="0" i="0" lang="en-GB" sz="4000" u="none" cap="none" strike="noStrike">
                <a:solidFill>
                  <a:schemeClr val="accent1"/>
                </a:solidFill>
                <a:latin typeface="Google Sans Medium"/>
                <a:ea typeface="Google Sans Medium"/>
                <a:cs typeface="Google Sans Medium"/>
                <a:sym typeface="Google Sans Medium"/>
              </a:rPr>
              <a:t>kasutamine</a:t>
            </a:r>
            <a:endParaRPr b="0" i="0" sz="4000" u="none" cap="none" strike="noStrike">
              <a:solidFill>
                <a:schemeClr val="accent1"/>
              </a:solidFill>
              <a:latin typeface="Google Sans Medium"/>
              <a:ea typeface="Google Sans Medium"/>
              <a:cs typeface="Google Sans Medium"/>
              <a:sym typeface="Google Sans Medium"/>
            </a:endParaRPr>
          </a:p>
        </p:txBody>
      </p:sp>
      <p:sp>
        <p:nvSpPr>
          <p:cNvPr id="547" name="Google Shape;547;p26"/>
          <p:cNvSpPr txBox="1"/>
          <p:nvPr/>
        </p:nvSpPr>
        <p:spPr>
          <a:xfrm>
            <a:off x="756625" y="1805600"/>
            <a:ext cx="4947900" cy="30114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600"/>
              <a:buFont typeface="Arial"/>
              <a:buNone/>
            </a:pPr>
            <a:r>
              <a:rPr b="0" i="0" lang="en-GB" sz="1600" u="none" cap="none" strike="noStrike">
                <a:solidFill>
                  <a:srgbClr val="202124"/>
                </a:solidFill>
                <a:latin typeface="Google Sans"/>
                <a:ea typeface="Google Sans"/>
                <a:cs typeface="Google Sans"/>
                <a:sym typeface="Google Sans"/>
              </a:rPr>
              <a:t>Kui kasutad </a:t>
            </a:r>
            <a:r>
              <a:rPr b="0" i="1" lang="en-GB" sz="1600" u="none" cap="none" strike="noStrike">
                <a:solidFill>
                  <a:srgbClr val="202124"/>
                </a:solidFill>
                <a:latin typeface="Google Sans"/>
                <a:ea typeface="Google Sans"/>
                <a:cs typeface="Google Sans"/>
                <a:sym typeface="Google Sans"/>
              </a:rPr>
              <a:t>Gemini-t </a:t>
            </a:r>
            <a:r>
              <a:rPr b="0" i="0" lang="en-GB" sz="1600" u="none" cap="none" strike="noStrike">
                <a:solidFill>
                  <a:srgbClr val="202124"/>
                </a:solidFill>
                <a:latin typeface="Google Sans"/>
                <a:ea typeface="Google Sans"/>
                <a:cs typeface="Google Sans"/>
                <a:sym typeface="Google Sans"/>
              </a:rPr>
              <a:t>noorena, on sinu info privaatsuse hoidmiseks loodud spetsiaalsed kaitsemeetmed:</a:t>
            </a:r>
            <a:endParaRPr b="0" i="0" sz="1600" u="none" cap="none" strike="noStrike">
              <a:solidFill>
                <a:srgbClr val="202124"/>
              </a:solidFill>
              <a:latin typeface="Google Sans"/>
              <a:ea typeface="Google Sans"/>
              <a:cs typeface="Google Sans"/>
              <a:sym typeface="Google Sans"/>
            </a:endParaRPr>
          </a:p>
          <a:p>
            <a:pPr indent="-304800" lvl="0" marL="457200" marR="0" rtl="0" algn="l">
              <a:lnSpc>
                <a:spcPct val="125000"/>
              </a:lnSpc>
              <a:spcBef>
                <a:spcPts val="1000"/>
              </a:spcBef>
              <a:spcAft>
                <a:spcPts val="0"/>
              </a:spcAft>
              <a:buClr>
                <a:schemeClr val="accent1"/>
              </a:buClr>
              <a:buSzPts val="1200"/>
              <a:buFont typeface="Google Sans"/>
              <a:buChar char="●"/>
            </a:pPr>
            <a:r>
              <a:rPr b="0" i="0" lang="en-GB" sz="1600" u="none" cap="none" strike="noStrike">
                <a:solidFill>
                  <a:srgbClr val="202124"/>
                </a:solidFill>
                <a:latin typeface="Google Sans"/>
                <a:ea typeface="Google Sans"/>
                <a:cs typeface="Google Sans"/>
                <a:sym typeface="Google Sans"/>
              </a:rPr>
              <a:t>Tegevuste salvestamine on välja lülitatud, seega </a:t>
            </a:r>
            <a:r>
              <a:rPr b="0" i="1" lang="en-GB" sz="1600" u="none" cap="none" strike="noStrike">
                <a:solidFill>
                  <a:srgbClr val="202124"/>
                </a:solidFill>
                <a:latin typeface="Google Sans"/>
                <a:ea typeface="Google Sans"/>
                <a:cs typeface="Google Sans"/>
                <a:sym typeface="Google Sans"/>
              </a:rPr>
              <a:t>Gemini </a:t>
            </a:r>
            <a:r>
              <a:rPr b="0" i="0" lang="en-GB" sz="1600" u="none" cap="none" strike="noStrike">
                <a:solidFill>
                  <a:srgbClr val="202124"/>
                </a:solidFill>
                <a:latin typeface="Google Sans"/>
                <a:ea typeface="Google Sans"/>
                <a:cs typeface="Google Sans"/>
                <a:sym typeface="Google Sans"/>
              </a:rPr>
              <a:t>ei säilita kirjeid sinu sisestatud info kohta.</a:t>
            </a:r>
            <a:endParaRPr b="0" i="0" sz="1600" u="none" cap="none" strike="noStrike">
              <a:solidFill>
                <a:srgbClr val="202124"/>
              </a:solidFill>
              <a:latin typeface="Google Sans"/>
              <a:ea typeface="Google Sans"/>
              <a:cs typeface="Google Sans"/>
              <a:sym typeface="Google Sans"/>
            </a:endParaRPr>
          </a:p>
          <a:p>
            <a:pPr indent="-304800" lvl="0" marL="457200" marR="0" rtl="0" algn="l">
              <a:lnSpc>
                <a:spcPct val="125000"/>
              </a:lnSpc>
              <a:spcBef>
                <a:spcPts val="0"/>
              </a:spcBef>
              <a:spcAft>
                <a:spcPts val="0"/>
              </a:spcAft>
              <a:buClr>
                <a:schemeClr val="accent1"/>
              </a:buClr>
              <a:buSzPts val="1200"/>
              <a:buFont typeface="Google Sans"/>
              <a:buChar char="●"/>
            </a:pPr>
            <a:r>
              <a:rPr b="0" i="0" lang="en-GB" sz="1600" u="none" cap="none" strike="noStrike">
                <a:solidFill>
                  <a:srgbClr val="202124"/>
                </a:solidFill>
                <a:latin typeface="Google Sans"/>
                <a:ea typeface="Google Sans"/>
                <a:cs typeface="Google Sans"/>
                <a:sym typeface="Google Sans"/>
              </a:rPr>
              <a:t>Filtrid blokeerivad päringutes sisalduva privaatse info (nagu näiteks sinu sünnikuupäev), et seda ei saaks üle vaadata ega kasutada </a:t>
            </a:r>
            <a:r>
              <a:rPr b="0" i="1" lang="en-GB" sz="1600" u="none" cap="none" strike="noStrike">
                <a:solidFill>
                  <a:srgbClr val="202124"/>
                </a:solidFill>
                <a:latin typeface="Google Sans"/>
                <a:ea typeface="Google Sans"/>
                <a:cs typeface="Google Sans"/>
                <a:sym typeface="Google Sans"/>
              </a:rPr>
              <a:t>Gemini </a:t>
            </a:r>
            <a:r>
              <a:rPr b="0" i="0" lang="en-GB" sz="1600" u="none" cap="none" strike="noStrike">
                <a:solidFill>
                  <a:srgbClr val="202124"/>
                </a:solidFill>
                <a:latin typeface="Google Sans"/>
                <a:ea typeface="Google Sans"/>
                <a:cs typeface="Google Sans"/>
                <a:sym typeface="Google Sans"/>
              </a:rPr>
              <a:t>treenimiseks.</a:t>
            </a:r>
            <a:endParaRPr b="0" i="0" sz="1600" u="none" cap="none" strike="noStrike">
              <a:solidFill>
                <a:srgbClr val="202124"/>
              </a:solidFill>
              <a:latin typeface="Google Sans"/>
              <a:ea typeface="Google Sans"/>
              <a:cs typeface="Google Sans"/>
              <a:sym typeface="Google Sans"/>
            </a:endParaRPr>
          </a:p>
          <a:p>
            <a:pPr indent="-304800" lvl="0" marL="457200" marR="0" rtl="0" algn="l">
              <a:lnSpc>
                <a:spcPct val="125000"/>
              </a:lnSpc>
              <a:spcBef>
                <a:spcPts val="0"/>
              </a:spcBef>
              <a:spcAft>
                <a:spcPts val="0"/>
              </a:spcAft>
              <a:buClr>
                <a:schemeClr val="accent1"/>
              </a:buClr>
              <a:buSzPts val="1200"/>
              <a:buFont typeface="Google Sans"/>
              <a:buChar char="●"/>
            </a:pPr>
            <a:r>
              <a:rPr b="0" i="0" lang="en-GB" sz="1600" u="none" cap="none" strike="noStrike">
                <a:solidFill>
                  <a:srgbClr val="202124"/>
                </a:solidFill>
                <a:latin typeface="Google Sans"/>
                <a:ea typeface="Google Sans"/>
                <a:cs typeface="Google Sans"/>
                <a:sym typeface="Google Sans"/>
              </a:rPr>
              <a:t>Sellest hoolimata ei tohiks sa jagada oma isiklikku infot ühegi tehisintellekti mudeliga.</a:t>
            </a:r>
            <a:endParaRPr b="0" i="0" sz="1600" u="none" cap="none" strike="noStrike">
              <a:solidFill>
                <a:srgbClr val="202124"/>
              </a:solidFill>
              <a:latin typeface="Google Sans"/>
              <a:ea typeface="Google Sans"/>
              <a:cs typeface="Google Sans"/>
              <a:sym typeface="Google Sans"/>
            </a:endParaRPr>
          </a:p>
        </p:txBody>
      </p:sp>
      <p:sp>
        <p:nvSpPr>
          <p:cNvPr id="548" name="Google Shape;548;p26"/>
          <p:cNvSpPr/>
          <p:nvPr/>
        </p:nvSpPr>
        <p:spPr>
          <a:xfrm>
            <a:off x="388925" y="1831576"/>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4285F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549" name="Google Shape;549;p26"/>
          <p:cNvSpPr/>
          <p:nvPr/>
        </p:nvSpPr>
        <p:spPr>
          <a:xfrm>
            <a:off x="5883000" y="1664475"/>
            <a:ext cx="2901000" cy="3011400"/>
          </a:xfrm>
          <a:prstGeom prst="roundRect">
            <a:avLst>
              <a:gd fmla="val 5911" name="adj"/>
            </a:avLst>
          </a:prstGeom>
          <a:solidFill>
            <a:schemeClr val="dk2"/>
          </a:solidFill>
          <a:ln>
            <a:noFill/>
          </a:ln>
        </p:spPr>
        <p:txBody>
          <a:bodyPr anchorCtr="0" anchor="ctr" bIns="0" lIns="378000" spcFirstLastPara="1" rIns="37800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Google Sans"/>
                <a:ea typeface="Google Sans"/>
                <a:cs typeface="Google Sans"/>
                <a:sym typeface="Google Sans"/>
              </a:rPr>
              <a:t>Insert relevant image</a:t>
            </a:r>
            <a:endParaRPr b="0" i="0" sz="1600" u="none" cap="none" strike="noStrike">
              <a:solidFill>
                <a:srgbClr val="000000"/>
              </a:solidFill>
              <a:latin typeface="Google Sans"/>
              <a:ea typeface="Google Sans"/>
              <a:cs typeface="Google Sans"/>
              <a:sym typeface="Google Sans"/>
            </a:endParaRPr>
          </a:p>
        </p:txBody>
      </p:sp>
      <p:sp>
        <p:nvSpPr>
          <p:cNvPr id="550" name="Google Shape;550;p26"/>
          <p:cNvSpPr/>
          <p:nvPr/>
        </p:nvSpPr>
        <p:spPr>
          <a:xfrm>
            <a:off x="732867" y="820879"/>
            <a:ext cx="375667" cy="458151"/>
          </a:xfrm>
          <a:custGeom>
            <a:rect b="b" l="l" r="r" t="t"/>
            <a:pathLst>
              <a:path extrusionOk="0" h="1150" w="944">
                <a:moveTo>
                  <a:pt x="469" y="0"/>
                </a:moveTo>
                <a:lnTo>
                  <a:pt x="0" y="209"/>
                </a:lnTo>
                <a:lnTo>
                  <a:pt x="0" y="522"/>
                </a:lnTo>
                <a:cubicBezTo>
                  <a:pt x="0" y="813"/>
                  <a:pt x="201" y="1084"/>
                  <a:pt x="471" y="1149"/>
                </a:cubicBezTo>
                <a:cubicBezTo>
                  <a:pt x="742" y="1084"/>
                  <a:pt x="943" y="813"/>
                  <a:pt x="943" y="522"/>
                </a:cubicBezTo>
                <a:lnTo>
                  <a:pt x="943" y="209"/>
                </a:lnTo>
                <a:lnTo>
                  <a:pt x="469" y="0"/>
                </a:lnTo>
                <a:close/>
                <a:moveTo>
                  <a:pt x="364" y="836"/>
                </a:moveTo>
                <a:lnTo>
                  <a:pt x="155" y="627"/>
                </a:lnTo>
                <a:lnTo>
                  <a:pt x="229" y="553"/>
                </a:lnTo>
                <a:lnTo>
                  <a:pt x="364" y="689"/>
                </a:lnTo>
                <a:lnTo>
                  <a:pt x="709" y="345"/>
                </a:lnTo>
                <a:lnTo>
                  <a:pt x="782" y="418"/>
                </a:lnTo>
                <a:lnTo>
                  <a:pt x="364" y="83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cxnSp>
        <p:nvCxnSpPr>
          <p:cNvPr id="551" name="Google Shape;551;p26"/>
          <p:cNvCxnSpPr>
            <a:stCxn id="552" idx="1"/>
          </p:cNvCxnSpPr>
          <p:nvPr/>
        </p:nvCxnSpPr>
        <p:spPr>
          <a:xfrm>
            <a:off x="360000" y="360000"/>
            <a:ext cx="8787900" cy="0"/>
          </a:xfrm>
          <a:prstGeom prst="straightConnector1">
            <a:avLst/>
          </a:prstGeom>
          <a:noFill/>
          <a:ln cap="flat" cmpd="sng" w="9525">
            <a:solidFill>
              <a:schemeClr val="accent1"/>
            </a:solidFill>
            <a:prstDash val="solid"/>
            <a:round/>
            <a:headEnd len="sm" w="sm" type="none"/>
            <a:tailEnd len="sm" w="sm" type="none"/>
          </a:ln>
        </p:spPr>
      </p:cxnSp>
      <p:sp>
        <p:nvSpPr>
          <p:cNvPr id="552" name="Google Shape;552;p26"/>
          <p:cNvSpPr/>
          <p:nvPr/>
        </p:nvSpPr>
        <p:spPr>
          <a:xfrm>
            <a:off x="360000" y="269700"/>
            <a:ext cx="1224900" cy="1806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26"/>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54" name="Google Shape;554;p26" title="2024-07-03_wtbrged_aus_photos_edited-156.jpg"/>
          <p:cNvPicPr preferRelativeResize="0"/>
          <p:nvPr/>
        </p:nvPicPr>
        <p:blipFill rotWithShape="1">
          <a:blip r:embed="rId3">
            <a:alphaModFix/>
          </a:blip>
          <a:srcRect b="15331" l="0" r="0" t="15331"/>
          <a:stretch/>
        </p:blipFill>
        <p:spPr>
          <a:xfrm>
            <a:off x="5873475" y="1664475"/>
            <a:ext cx="2901000" cy="3011400"/>
          </a:xfrm>
          <a:prstGeom prst="roundRect">
            <a:avLst>
              <a:gd fmla="val 5214" name="adj"/>
            </a:avLst>
          </a:prstGeom>
          <a:noFill/>
          <a:ln>
            <a:noFill/>
          </a:ln>
        </p:spPr>
      </p:pic>
      <p:sp>
        <p:nvSpPr>
          <p:cNvPr id="555" name="Google Shape;555;p26"/>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27"/>
          <p:cNvSpPr/>
          <p:nvPr/>
        </p:nvSpPr>
        <p:spPr>
          <a:xfrm>
            <a:off x="-5594900" y="1211450"/>
            <a:ext cx="367800" cy="1249800"/>
          </a:xfrm>
          <a:prstGeom prst="rect">
            <a:avLst/>
          </a:prstGeom>
          <a:solidFill>
            <a:srgbClr val="F9FBF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27"/>
          <p:cNvSpPr/>
          <p:nvPr/>
        </p:nvSpPr>
        <p:spPr>
          <a:xfrm>
            <a:off x="360000" y="360000"/>
            <a:ext cx="4868700" cy="4423500"/>
          </a:xfrm>
          <a:prstGeom prst="roundRect">
            <a:avLst>
              <a:gd fmla="val 5355"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27"/>
          <p:cNvSpPr txBox="1"/>
          <p:nvPr/>
        </p:nvSpPr>
        <p:spPr>
          <a:xfrm>
            <a:off x="1897421" y="920300"/>
            <a:ext cx="3165300" cy="6234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4500"/>
              <a:buFont typeface="Arial"/>
              <a:buNone/>
            </a:pPr>
            <a:r>
              <a:rPr b="0" i="0" lang="en-GB" sz="4500" u="none" cap="none" strike="noStrike">
                <a:solidFill>
                  <a:schemeClr val="lt1"/>
                </a:solidFill>
                <a:latin typeface="Google Sans Medium"/>
                <a:ea typeface="Google Sans Medium"/>
                <a:cs typeface="Google Sans Medium"/>
                <a:sym typeface="Google Sans Medium"/>
              </a:rPr>
              <a:t>Pea meeles</a:t>
            </a:r>
            <a:endParaRPr b="0" i="0" sz="4500" u="none" cap="none" strike="noStrike">
              <a:solidFill>
                <a:schemeClr val="lt1"/>
              </a:solidFill>
              <a:latin typeface="Google Sans Medium"/>
              <a:ea typeface="Google Sans Medium"/>
              <a:cs typeface="Google Sans Medium"/>
              <a:sym typeface="Google Sans Medium"/>
            </a:endParaRPr>
          </a:p>
        </p:txBody>
      </p:sp>
      <p:grpSp>
        <p:nvGrpSpPr>
          <p:cNvPr id="563" name="Google Shape;563;p27"/>
          <p:cNvGrpSpPr/>
          <p:nvPr/>
        </p:nvGrpSpPr>
        <p:grpSpPr>
          <a:xfrm>
            <a:off x="-753968" y="1034244"/>
            <a:ext cx="2227827" cy="3120476"/>
            <a:chOff x="-2004237" y="8700538"/>
            <a:chExt cx="615456" cy="862034"/>
          </a:xfrm>
        </p:grpSpPr>
        <p:grpSp>
          <p:nvGrpSpPr>
            <p:cNvPr id="564" name="Google Shape;564;p27"/>
            <p:cNvGrpSpPr/>
            <p:nvPr/>
          </p:nvGrpSpPr>
          <p:grpSpPr>
            <a:xfrm>
              <a:off x="-2004237" y="8700538"/>
              <a:ext cx="615456" cy="727805"/>
              <a:chOff x="1245459" y="4833719"/>
              <a:chExt cx="568340" cy="672089"/>
            </a:xfrm>
          </p:grpSpPr>
          <p:sp>
            <p:nvSpPr>
              <p:cNvPr id="565" name="Google Shape;565;p27"/>
              <p:cNvSpPr/>
              <p:nvPr/>
            </p:nvSpPr>
            <p:spPr>
              <a:xfrm>
                <a:off x="1245459" y="4833719"/>
                <a:ext cx="568340" cy="672089"/>
              </a:xfrm>
              <a:custGeom>
                <a:rect b="b" l="l" r="r" t="t"/>
                <a:pathLst>
                  <a:path extrusionOk="0" h="1022188" w="864396">
                    <a:moveTo>
                      <a:pt x="814597" y="232306"/>
                    </a:moveTo>
                    <a:cubicBezTo>
                      <a:pt x="772809" y="152823"/>
                      <a:pt x="711816" y="91562"/>
                      <a:pt x="633227" y="50295"/>
                    </a:cubicBezTo>
                    <a:cubicBezTo>
                      <a:pt x="569679" y="16903"/>
                      <a:pt x="502135" y="0"/>
                      <a:pt x="432488" y="0"/>
                    </a:cubicBezTo>
                    <a:cubicBezTo>
                      <a:pt x="413036" y="0"/>
                      <a:pt x="393131" y="1319"/>
                      <a:pt x="373309" y="3958"/>
                    </a:cubicBezTo>
                    <a:cubicBezTo>
                      <a:pt x="286106" y="15460"/>
                      <a:pt x="208547" y="51656"/>
                      <a:pt x="142774" y="111515"/>
                    </a:cubicBezTo>
                    <a:cubicBezTo>
                      <a:pt x="95011" y="155008"/>
                      <a:pt x="58539" y="206540"/>
                      <a:pt x="34431" y="264751"/>
                    </a:cubicBezTo>
                    <a:cubicBezTo>
                      <a:pt x="5912" y="333639"/>
                      <a:pt x="-4967" y="404877"/>
                      <a:pt x="2080" y="476527"/>
                    </a:cubicBezTo>
                    <a:cubicBezTo>
                      <a:pt x="8179" y="538984"/>
                      <a:pt x="27219" y="597854"/>
                      <a:pt x="58621" y="651529"/>
                    </a:cubicBezTo>
                    <a:cubicBezTo>
                      <a:pt x="89488" y="704298"/>
                      <a:pt x="125589" y="746266"/>
                      <a:pt x="169026" y="779865"/>
                    </a:cubicBezTo>
                    <a:cubicBezTo>
                      <a:pt x="186170" y="793139"/>
                      <a:pt x="203973" y="804105"/>
                      <a:pt x="221199" y="814700"/>
                    </a:cubicBezTo>
                    <a:cubicBezTo>
                      <a:pt x="225567" y="817421"/>
                      <a:pt x="229977" y="820101"/>
                      <a:pt x="234304" y="822822"/>
                    </a:cubicBezTo>
                    <a:cubicBezTo>
                      <a:pt x="234057" y="862275"/>
                      <a:pt x="234098" y="901769"/>
                      <a:pt x="234139" y="941222"/>
                    </a:cubicBezTo>
                    <a:lnTo>
                      <a:pt x="234139" y="972883"/>
                    </a:lnTo>
                    <a:cubicBezTo>
                      <a:pt x="234222" y="1004627"/>
                      <a:pt x="251777" y="1022106"/>
                      <a:pt x="283551" y="1022189"/>
                    </a:cubicBezTo>
                    <a:lnTo>
                      <a:pt x="574254" y="1022189"/>
                    </a:lnTo>
                    <a:cubicBezTo>
                      <a:pt x="608006" y="1022189"/>
                      <a:pt x="625149" y="1004956"/>
                      <a:pt x="625191" y="970987"/>
                    </a:cubicBezTo>
                    <a:lnTo>
                      <a:pt x="625191" y="931534"/>
                    </a:lnTo>
                    <a:cubicBezTo>
                      <a:pt x="625232" y="895255"/>
                      <a:pt x="625273" y="858935"/>
                      <a:pt x="625067" y="822657"/>
                    </a:cubicBezTo>
                    <a:cubicBezTo>
                      <a:pt x="626839" y="821544"/>
                      <a:pt x="628446" y="820431"/>
                      <a:pt x="629971" y="819400"/>
                    </a:cubicBezTo>
                    <a:cubicBezTo>
                      <a:pt x="631702" y="818204"/>
                      <a:pt x="633433" y="817009"/>
                      <a:pt x="635246" y="815937"/>
                    </a:cubicBezTo>
                    <a:cubicBezTo>
                      <a:pt x="667432" y="796561"/>
                      <a:pt x="704604" y="772362"/>
                      <a:pt x="736419" y="740082"/>
                    </a:cubicBezTo>
                    <a:cubicBezTo>
                      <a:pt x="765432" y="710647"/>
                      <a:pt x="789705" y="678738"/>
                      <a:pt x="808539" y="645222"/>
                    </a:cubicBezTo>
                    <a:cubicBezTo>
                      <a:pt x="856055" y="560751"/>
                      <a:pt x="873363" y="468941"/>
                      <a:pt x="860052" y="372391"/>
                    </a:cubicBezTo>
                    <a:cubicBezTo>
                      <a:pt x="853376" y="324116"/>
                      <a:pt x="838087" y="276954"/>
                      <a:pt x="814597" y="232306"/>
                    </a:cubicBezTo>
                    <a:close/>
                  </a:path>
                </a:pathLst>
              </a:custGeom>
              <a:gradFill>
                <a:gsLst>
                  <a:gs pos="0">
                    <a:srgbClr val="E8F0FE"/>
                  </a:gs>
                  <a:gs pos="100000">
                    <a:srgbClr val="FFFFFF"/>
                  </a:gs>
                </a:gsLst>
                <a:lin ang="16198662" scaled="0"/>
              </a:gra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566" name="Google Shape;566;p27"/>
              <p:cNvSpPr/>
              <p:nvPr/>
            </p:nvSpPr>
            <p:spPr>
              <a:xfrm>
                <a:off x="1351350" y="4945675"/>
                <a:ext cx="357859" cy="357985"/>
              </a:xfrm>
              <a:custGeom>
                <a:rect b="b" l="l" r="r" t="t"/>
                <a:pathLst>
                  <a:path extrusionOk="0" h="401104" w="400962">
                    <a:moveTo>
                      <a:pt x="225682" y="14934"/>
                    </a:moveTo>
                    <a:lnTo>
                      <a:pt x="278350" y="111237"/>
                    </a:lnTo>
                    <a:cubicBezTo>
                      <a:pt x="280987" y="116060"/>
                      <a:pt x="284943" y="120018"/>
                      <a:pt x="289765" y="122656"/>
                    </a:cubicBezTo>
                    <a:lnTo>
                      <a:pt x="386034" y="175343"/>
                    </a:lnTo>
                    <a:cubicBezTo>
                      <a:pt x="405939" y="186226"/>
                      <a:pt x="405939" y="214837"/>
                      <a:pt x="386034" y="225762"/>
                    </a:cubicBezTo>
                    <a:lnTo>
                      <a:pt x="289765" y="278448"/>
                    </a:lnTo>
                    <a:cubicBezTo>
                      <a:pt x="284943" y="281086"/>
                      <a:pt x="280987" y="285044"/>
                      <a:pt x="278350" y="289867"/>
                    </a:cubicBezTo>
                    <a:lnTo>
                      <a:pt x="225682" y="386171"/>
                    </a:lnTo>
                    <a:cubicBezTo>
                      <a:pt x="214802" y="406082"/>
                      <a:pt x="186202" y="406082"/>
                      <a:pt x="175281" y="386171"/>
                    </a:cubicBezTo>
                    <a:lnTo>
                      <a:pt x="122613" y="289867"/>
                    </a:lnTo>
                    <a:cubicBezTo>
                      <a:pt x="119976" y="285044"/>
                      <a:pt x="116019" y="281086"/>
                      <a:pt x="111198" y="278448"/>
                    </a:cubicBezTo>
                    <a:lnTo>
                      <a:pt x="14929" y="225762"/>
                    </a:lnTo>
                    <a:cubicBezTo>
                      <a:pt x="-4976" y="214878"/>
                      <a:pt x="-4976" y="186268"/>
                      <a:pt x="14929" y="175343"/>
                    </a:cubicBezTo>
                    <a:lnTo>
                      <a:pt x="111198" y="122656"/>
                    </a:lnTo>
                    <a:cubicBezTo>
                      <a:pt x="116019" y="120018"/>
                      <a:pt x="119976" y="116060"/>
                      <a:pt x="122613" y="111237"/>
                    </a:cubicBezTo>
                    <a:lnTo>
                      <a:pt x="175281" y="14934"/>
                    </a:lnTo>
                    <a:cubicBezTo>
                      <a:pt x="186161" y="-4978"/>
                      <a:pt x="214761" y="-4978"/>
                      <a:pt x="225682" y="14934"/>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
          <p:nvSpPr>
            <p:cNvPr id="567" name="Google Shape;567;p27"/>
            <p:cNvSpPr/>
            <p:nvPr/>
          </p:nvSpPr>
          <p:spPr>
            <a:xfrm>
              <a:off x="-1834444" y="9490402"/>
              <a:ext cx="272524" cy="72170"/>
            </a:xfrm>
            <a:custGeom>
              <a:rect b="b" l="l" r="r" t="t"/>
              <a:pathLst>
                <a:path extrusionOk="0" h="101291" w="386559">
                  <a:moveTo>
                    <a:pt x="0" y="0"/>
                  </a:moveTo>
                  <a:lnTo>
                    <a:pt x="386559" y="0"/>
                  </a:lnTo>
                  <a:cubicBezTo>
                    <a:pt x="386559" y="55902"/>
                    <a:pt x="341186" y="101291"/>
                    <a:pt x="285304" y="101291"/>
                  </a:cubicBezTo>
                  <a:lnTo>
                    <a:pt x="101297" y="101291"/>
                  </a:lnTo>
                  <a:cubicBezTo>
                    <a:pt x="45415" y="101291"/>
                    <a:pt x="41" y="55902"/>
                    <a:pt x="41" y="0"/>
                  </a:cubicBezTo>
                  <a:lnTo>
                    <a:pt x="41" y="0"/>
                  </a:lnTo>
                  <a:close/>
                </a:path>
              </a:pathLst>
            </a:custGeom>
            <a:solidFill>
              <a:srgbClr val="E8F0FE"/>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
        <p:nvSpPr>
          <p:cNvPr id="568" name="Google Shape;568;p27"/>
          <p:cNvSpPr/>
          <p:nvPr/>
        </p:nvSpPr>
        <p:spPr>
          <a:xfrm>
            <a:off x="0" y="508000"/>
            <a:ext cx="360000" cy="4275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27"/>
          <p:cNvSpPr/>
          <p:nvPr/>
        </p:nvSpPr>
        <p:spPr>
          <a:xfrm>
            <a:off x="-1016000" y="508000"/>
            <a:ext cx="1016100" cy="4275600"/>
          </a:xfrm>
          <a:prstGeom prst="rect">
            <a:avLst/>
          </a:prstGeom>
          <a:solidFill>
            <a:srgbClr val="F9FBF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27"/>
          <p:cNvSpPr txBox="1"/>
          <p:nvPr/>
        </p:nvSpPr>
        <p:spPr>
          <a:xfrm>
            <a:off x="2374916" y="1927650"/>
            <a:ext cx="2686500" cy="772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2000"/>
              </a:spcAft>
              <a:buClr>
                <a:srgbClr val="000000"/>
              </a:buClr>
              <a:buSzPts val="2000"/>
              <a:buFont typeface="Arial"/>
              <a:buNone/>
            </a:pPr>
            <a:r>
              <a:rPr b="0" i="0" lang="en-GB" sz="2000" u="none" cap="none" strike="noStrike">
                <a:solidFill>
                  <a:schemeClr val="lt1"/>
                </a:solidFill>
                <a:latin typeface="Google Sans SemiBold"/>
                <a:ea typeface="Google Sans SemiBold"/>
                <a:cs typeface="Google Sans SemiBold"/>
                <a:sym typeface="Google Sans SemiBold"/>
              </a:rPr>
              <a:t>Hoia privaatne teave privaatsena.</a:t>
            </a:r>
            <a:endParaRPr b="0" i="0" sz="2200" u="none" cap="none" strike="noStrike">
              <a:solidFill>
                <a:schemeClr val="lt1"/>
              </a:solidFill>
              <a:latin typeface="Google Sans SemiBold"/>
              <a:ea typeface="Google Sans SemiBold"/>
              <a:cs typeface="Google Sans SemiBold"/>
              <a:sym typeface="Google Sans SemiBold"/>
            </a:endParaRPr>
          </a:p>
        </p:txBody>
      </p:sp>
      <p:sp>
        <p:nvSpPr>
          <p:cNvPr id="571" name="Google Shape;571;p27"/>
          <p:cNvSpPr/>
          <p:nvPr/>
        </p:nvSpPr>
        <p:spPr>
          <a:xfrm>
            <a:off x="1897412" y="1948702"/>
            <a:ext cx="327000" cy="327000"/>
          </a:xfrm>
          <a:prstGeom prst="ellipse">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2" name="Google Shape;572;p27"/>
          <p:cNvSpPr txBox="1"/>
          <p:nvPr/>
        </p:nvSpPr>
        <p:spPr>
          <a:xfrm>
            <a:off x="1886016" y="2750800"/>
            <a:ext cx="3000000" cy="1553400"/>
          </a:xfrm>
          <a:prstGeom prst="rect">
            <a:avLst/>
          </a:prstGeom>
          <a:noFill/>
          <a:ln>
            <a:noFill/>
          </a:ln>
        </p:spPr>
        <p:txBody>
          <a:bodyPr anchorCtr="0" anchor="t" bIns="0" lIns="0" spcFirstLastPara="1" rIns="0" wrap="square" tIns="0">
            <a:spAutoFit/>
          </a:bodyPr>
          <a:lstStyle/>
          <a:p>
            <a:pPr indent="0" lvl="0" marL="0" marR="0" rtl="0" algn="l">
              <a:lnSpc>
                <a:spcPct val="125000"/>
              </a:lnSpc>
              <a:spcBef>
                <a:spcPts val="0"/>
              </a:spcBef>
              <a:spcAft>
                <a:spcPts val="0"/>
              </a:spcAft>
              <a:buClr>
                <a:srgbClr val="000000"/>
              </a:buClr>
              <a:buSzPts val="1300"/>
              <a:buFont typeface="Arial"/>
              <a:buNone/>
            </a:pPr>
            <a:r>
              <a:rPr b="0" i="0" lang="en-GB" sz="1300" u="none" cap="none" strike="noStrike">
                <a:solidFill>
                  <a:schemeClr val="lt1"/>
                </a:solidFill>
                <a:latin typeface="Google Sans"/>
                <a:ea typeface="Google Sans"/>
                <a:cs typeface="Google Sans"/>
                <a:sym typeface="Google Sans"/>
              </a:rPr>
              <a:t>Ära kunagi sisesta isikut tuvastada võimaldavat teavet, nagu näiteks oma isikukoodi, generatiivsetesse tehisintellekti süsteemidesse.</a:t>
            </a:r>
            <a:endParaRPr b="0" i="0" sz="1300" u="none" cap="none" strike="noStrike">
              <a:solidFill>
                <a:schemeClr val="lt1"/>
              </a:solidFill>
              <a:latin typeface="Google Sans"/>
              <a:ea typeface="Google Sans"/>
              <a:cs typeface="Google Sans"/>
              <a:sym typeface="Google Sans"/>
            </a:endParaRPr>
          </a:p>
          <a:p>
            <a:pPr indent="0" lvl="0" marL="0" marR="0" rtl="0" algn="l">
              <a:lnSpc>
                <a:spcPct val="125000"/>
              </a:lnSpc>
              <a:spcBef>
                <a:spcPts val="800"/>
              </a:spcBef>
              <a:spcAft>
                <a:spcPts val="800"/>
              </a:spcAft>
              <a:buClr>
                <a:srgbClr val="000000"/>
              </a:buClr>
              <a:buSzPts val="1300"/>
              <a:buFont typeface="Arial"/>
              <a:buNone/>
            </a:pPr>
            <a:r>
              <a:rPr b="0" i="0" lang="en-GB" sz="1300" u="none" cap="none" strike="noStrike">
                <a:solidFill>
                  <a:schemeClr val="lt1"/>
                </a:solidFill>
                <a:latin typeface="Google Sans"/>
                <a:ea typeface="Google Sans"/>
                <a:cs typeface="Google Sans"/>
                <a:sym typeface="Google Sans"/>
              </a:rPr>
              <a:t>Kahtluse korral mõtle sellele, kas sa jagaksid seda infot avalikult.</a:t>
            </a:r>
            <a:endParaRPr b="0" i="0" sz="1300" u="none" cap="none" strike="noStrike">
              <a:solidFill>
                <a:schemeClr val="lt1"/>
              </a:solidFill>
              <a:latin typeface="Google Sans"/>
              <a:ea typeface="Google Sans"/>
              <a:cs typeface="Google Sans"/>
              <a:sym typeface="Google Sans"/>
            </a:endParaRPr>
          </a:p>
        </p:txBody>
      </p:sp>
      <p:sp>
        <p:nvSpPr>
          <p:cNvPr id="573" name="Google Shape;573;p27"/>
          <p:cNvSpPr/>
          <p:nvPr/>
        </p:nvSpPr>
        <p:spPr>
          <a:xfrm>
            <a:off x="1986325" y="2005774"/>
            <a:ext cx="149145" cy="196486"/>
          </a:xfrm>
          <a:custGeom>
            <a:rect b="b" l="l" r="r" t="t"/>
            <a:pathLst>
              <a:path extrusionOk="0" h="12551" w="9527">
                <a:moveTo>
                  <a:pt x="4763" y="1143"/>
                </a:moveTo>
                <a:lnTo>
                  <a:pt x="5120" y="1167"/>
                </a:lnTo>
                <a:lnTo>
                  <a:pt x="5787" y="1429"/>
                </a:lnTo>
                <a:lnTo>
                  <a:pt x="6073" y="1691"/>
                </a:lnTo>
                <a:lnTo>
                  <a:pt x="6311" y="1977"/>
                </a:lnTo>
                <a:lnTo>
                  <a:pt x="6573" y="2643"/>
                </a:lnTo>
                <a:lnTo>
                  <a:pt x="6597" y="3001"/>
                </a:lnTo>
                <a:lnTo>
                  <a:pt x="6597" y="4191"/>
                </a:lnTo>
                <a:lnTo>
                  <a:pt x="2906" y="4191"/>
                </a:lnTo>
                <a:lnTo>
                  <a:pt x="2906" y="3001"/>
                </a:lnTo>
                <a:lnTo>
                  <a:pt x="2929" y="2620"/>
                </a:lnTo>
                <a:lnTo>
                  <a:pt x="3191" y="1977"/>
                </a:lnTo>
                <a:lnTo>
                  <a:pt x="3453" y="1691"/>
                </a:lnTo>
                <a:lnTo>
                  <a:pt x="3739" y="1453"/>
                </a:lnTo>
                <a:lnTo>
                  <a:pt x="4382" y="1167"/>
                </a:lnTo>
                <a:lnTo>
                  <a:pt x="4763" y="1143"/>
                </a:lnTo>
                <a:close/>
                <a:moveTo>
                  <a:pt x="4739" y="7168"/>
                </a:moveTo>
                <a:lnTo>
                  <a:pt x="4977" y="7192"/>
                </a:lnTo>
                <a:lnTo>
                  <a:pt x="5406" y="7359"/>
                </a:lnTo>
                <a:lnTo>
                  <a:pt x="5573" y="7525"/>
                </a:lnTo>
                <a:lnTo>
                  <a:pt x="5740" y="7716"/>
                </a:lnTo>
                <a:lnTo>
                  <a:pt x="5930" y="8121"/>
                </a:lnTo>
                <a:lnTo>
                  <a:pt x="5930" y="8359"/>
                </a:lnTo>
                <a:lnTo>
                  <a:pt x="5930" y="8597"/>
                </a:lnTo>
                <a:lnTo>
                  <a:pt x="5740" y="9002"/>
                </a:lnTo>
                <a:lnTo>
                  <a:pt x="5573" y="9192"/>
                </a:lnTo>
                <a:lnTo>
                  <a:pt x="5406" y="9359"/>
                </a:lnTo>
                <a:lnTo>
                  <a:pt x="4977" y="9526"/>
                </a:lnTo>
                <a:lnTo>
                  <a:pt x="4739" y="9550"/>
                </a:lnTo>
                <a:lnTo>
                  <a:pt x="4525" y="9526"/>
                </a:lnTo>
                <a:lnTo>
                  <a:pt x="4096" y="9359"/>
                </a:lnTo>
                <a:lnTo>
                  <a:pt x="3930" y="9192"/>
                </a:lnTo>
                <a:lnTo>
                  <a:pt x="3739" y="9002"/>
                </a:lnTo>
                <a:lnTo>
                  <a:pt x="3549" y="8597"/>
                </a:lnTo>
                <a:lnTo>
                  <a:pt x="3549" y="8359"/>
                </a:lnTo>
                <a:lnTo>
                  <a:pt x="3572" y="8145"/>
                </a:lnTo>
                <a:lnTo>
                  <a:pt x="3763" y="7716"/>
                </a:lnTo>
                <a:lnTo>
                  <a:pt x="3930" y="7525"/>
                </a:lnTo>
                <a:lnTo>
                  <a:pt x="4096" y="7359"/>
                </a:lnTo>
                <a:lnTo>
                  <a:pt x="4525" y="7192"/>
                </a:lnTo>
                <a:lnTo>
                  <a:pt x="4739" y="7168"/>
                </a:lnTo>
                <a:close/>
                <a:moveTo>
                  <a:pt x="4477" y="0"/>
                </a:moveTo>
                <a:lnTo>
                  <a:pt x="3906" y="119"/>
                </a:lnTo>
                <a:lnTo>
                  <a:pt x="3382" y="333"/>
                </a:lnTo>
                <a:lnTo>
                  <a:pt x="2882" y="667"/>
                </a:lnTo>
                <a:lnTo>
                  <a:pt x="2667" y="881"/>
                </a:lnTo>
                <a:lnTo>
                  <a:pt x="2453" y="1119"/>
                </a:lnTo>
                <a:lnTo>
                  <a:pt x="2120" y="1596"/>
                </a:lnTo>
                <a:lnTo>
                  <a:pt x="1905" y="2120"/>
                </a:lnTo>
                <a:lnTo>
                  <a:pt x="1786" y="2691"/>
                </a:lnTo>
                <a:lnTo>
                  <a:pt x="1786" y="3001"/>
                </a:lnTo>
                <a:lnTo>
                  <a:pt x="1786" y="4191"/>
                </a:lnTo>
                <a:lnTo>
                  <a:pt x="1191" y="4191"/>
                </a:lnTo>
                <a:lnTo>
                  <a:pt x="953" y="4215"/>
                </a:lnTo>
                <a:lnTo>
                  <a:pt x="524" y="4382"/>
                </a:lnTo>
                <a:lnTo>
                  <a:pt x="357" y="4549"/>
                </a:lnTo>
                <a:lnTo>
                  <a:pt x="191" y="4739"/>
                </a:lnTo>
                <a:lnTo>
                  <a:pt x="0" y="5144"/>
                </a:lnTo>
                <a:lnTo>
                  <a:pt x="0" y="5382"/>
                </a:lnTo>
                <a:lnTo>
                  <a:pt x="0" y="11359"/>
                </a:lnTo>
                <a:lnTo>
                  <a:pt x="0" y="11598"/>
                </a:lnTo>
                <a:lnTo>
                  <a:pt x="191" y="12026"/>
                </a:lnTo>
                <a:lnTo>
                  <a:pt x="357" y="12193"/>
                </a:lnTo>
                <a:lnTo>
                  <a:pt x="524" y="12360"/>
                </a:lnTo>
                <a:lnTo>
                  <a:pt x="953" y="12550"/>
                </a:lnTo>
                <a:lnTo>
                  <a:pt x="8550" y="12550"/>
                </a:lnTo>
                <a:lnTo>
                  <a:pt x="8978" y="12360"/>
                </a:lnTo>
                <a:lnTo>
                  <a:pt x="9169" y="12193"/>
                </a:lnTo>
                <a:lnTo>
                  <a:pt x="9312" y="12026"/>
                </a:lnTo>
                <a:lnTo>
                  <a:pt x="9502" y="11598"/>
                </a:lnTo>
                <a:lnTo>
                  <a:pt x="9526" y="11359"/>
                </a:lnTo>
                <a:lnTo>
                  <a:pt x="9526" y="5382"/>
                </a:lnTo>
                <a:lnTo>
                  <a:pt x="9502" y="5144"/>
                </a:lnTo>
                <a:lnTo>
                  <a:pt x="9312" y="4739"/>
                </a:lnTo>
                <a:lnTo>
                  <a:pt x="9169" y="4549"/>
                </a:lnTo>
                <a:lnTo>
                  <a:pt x="8978" y="4382"/>
                </a:lnTo>
                <a:lnTo>
                  <a:pt x="8573" y="4215"/>
                </a:lnTo>
                <a:lnTo>
                  <a:pt x="8335" y="4191"/>
                </a:lnTo>
                <a:lnTo>
                  <a:pt x="7788" y="4191"/>
                </a:lnTo>
                <a:lnTo>
                  <a:pt x="7788" y="3001"/>
                </a:lnTo>
                <a:lnTo>
                  <a:pt x="7788" y="2691"/>
                </a:lnTo>
                <a:lnTo>
                  <a:pt x="7668" y="2120"/>
                </a:lnTo>
                <a:lnTo>
                  <a:pt x="7454" y="1596"/>
                </a:lnTo>
                <a:lnTo>
                  <a:pt x="7097" y="1119"/>
                </a:lnTo>
                <a:lnTo>
                  <a:pt x="6906" y="881"/>
                </a:lnTo>
                <a:lnTo>
                  <a:pt x="6668" y="667"/>
                </a:lnTo>
                <a:lnTo>
                  <a:pt x="6192" y="333"/>
                </a:lnTo>
                <a:lnTo>
                  <a:pt x="5668" y="119"/>
                </a:lnTo>
                <a:lnTo>
                  <a:pt x="5097" y="0"/>
                </a:lnTo>
                <a:close/>
              </a:path>
            </a:pathLst>
          </a:custGeom>
          <a:solidFill>
            <a:srgbClr val="4285F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27"/>
          <p:cNvSpPr/>
          <p:nvPr/>
        </p:nvSpPr>
        <p:spPr>
          <a:xfrm>
            <a:off x="5439275" y="360000"/>
            <a:ext cx="3344700" cy="4423500"/>
          </a:xfrm>
          <a:prstGeom prst="roundRect">
            <a:avLst>
              <a:gd fmla="val 6942" name="adj"/>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27"/>
          <p:cNvSpPr txBox="1"/>
          <p:nvPr/>
        </p:nvSpPr>
        <p:spPr>
          <a:xfrm>
            <a:off x="5782700" y="704000"/>
            <a:ext cx="2626800" cy="30114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400"/>
              <a:buFont typeface="Arial"/>
              <a:buNone/>
            </a:pPr>
            <a:r>
              <a:rPr b="0" i="0" lang="en-GB" sz="1400" u="none" cap="none" strike="noStrike">
                <a:solidFill>
                  <a:srgbClr val="202124"/>
                </a:solidFill>
                <a:latin typeface="Google Sans Medium"/>
                <a:ea typeface="Google Sans Medium"/>
                <a:cs typeface="Google Sans Medium"/>
                <a:sym typeface="Google Sans Medium"/>
              </a:rPr>
              <a:t>Siin on mõned näited privaatsest infost, mida ei tohiks tehisintellektiga jagada:</a:t>
            </a:r>
            <a:endParaRPr b="0" i="0" sz="1400" u="none" cap="none" strike="noStrike">
              <a:solidFill>
                <a:srgbClr val="202124"/>
              </a:solidFill>
              <a:latin typeface="Google Sans Medium"/>
              <a:ea typeface="Google Sans Medium"/>
              <a:cs typeface="Google Sans Medium"/>
              <a:sym typeface="Google Sans Medium"/>
            </a:endParaRPr>
          </a:p>
          <a:p>
            <a:pPr indent="-285750" lvl="0" marL="457200" marR="0" rtl="0" algn="l">
              <a:lnSpc>
                <a:spcPct val="125000"/>
              </a:lnSpc>
              <a:spcBef>
                <a:spcPts val="1000"/>
              </a:spcBef>
              <a:spcAft>
                <a:spcPts val="0"/>
              </a:spcAft>
              <a:buClr>
                <a:schemeClr val="accent1"/>
              </a:buClr>
              <a:buSzPts val="900"/>
              <a:buFont typeface="Google Sans"/>
              <a:buChar char="●"/>
            </a:pPr>
            <a:r>
              <a:rPr b="0" i="0" lang="en-GB" sz="1300" u="none" cap="none" strike="noStrike">
                <a:solidFill>
                  <a:srgbClr val="202124"/>
                </a:solidFill>
                <a:latin typeface="Google Sans"/>
                <a:ea typeface="Google Sans"/>
                <a:cs typeface="Google Sans"/>
                <a:sym typeface="Google Sans"/>
              </a:rPr>
              <a:t>Täisnimi, isikukood, sünnikuupäev, kodune aadress, telefoninumber, e-posti aadress, juhiloa number, passi number, igasugune finants- või terviseinfo. </a:t>
            </a:r>
            <a:endParaRPr b="0" i="0" sz="1300" u="none" cap="none" strike="noStrike">
              <a:solidFill>
                <a:srgbClr val="202124"/>
              </a:solidFill>
              <a:latin typeface="Google Sans"/>
              <a:ea typeface="Google Sans"/>
              <a:cs typeface="Google Sans"/>
              <a:sym typeface="Google Sans"/>
            </a:endParaRPr>
          </a:p>
          <a:p>
            <a:pPr indent="-285750" lvl="0" marL="457200" marR="0" rtl="0" algn="l">
              <a:lnSpc>
                <a:spcPct val="125000"/>
              </a:lnSpc>
              <a:spcBef>
                <a:spcPts val="1000"/>
              </a:spcBef>
              <a:spcAft>
                <a:spcPts val="1000"/>
              </a:spcAft>
              <a:buClr>
                <a:schemeClr val="accent1"/>
              </a:buClr>
              <a:buSzPts val="900"/>
              <a:buFont typeface="Google Sans"/>
              <a:buChar char="●"/>
            </a:pPr>
            <a:r>
              <a:rPr b="0" i="0" lang="en-GB" sz="1300" u="none" cap="none" strike="noStrike">
                <a:solidFill>
                  <a:srgbClr val="202124"/>
                </a:solidFill>
                <a:latin typeface="Google Sans"/>
                <a:ea typeface="Google Sans"/>
                <a:cs typeface="Google Sans"/>
                <a:sym typeface="Google Sans"/>
              </a:rPr>
              <a:t>See hõlmab nii teksti kui ka pilte – palun ära laadi üles näiteks pilti oma juhiloast.</a:t>
            </a:r>
            <a:endParaRPr b="0" i="0" sz="1300" u="none" cap="none" strike="noStrike">
              <a:solidFill>
                <a:srgbClr val="202124"/>
              </a:solidFill>
              <a:latin typeface="Google Sans"/>
              <a:ea typeface="Google Sans"/>
              <a:cs typeface="Google Sans"/>
              <a:sym typeface="Google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4EB2"/>
        </a:solidFill>
      </p:bgPr>
    </p:bg>
    <p:spTree>
      <p:nvGrpSpPr>
        <p:cNvPr id="579" name="Shape 579"/>
        <p:cNvGrpSpPr/>
        <p:nvPr/>
      </p:nvGrpSpPr>
      <p:grpSpPr>
        <a:xfrm>
          <a:off x="0" y="0"/>
          <a:ext cx="0" cy="0"/>
          <a:chOff x="0" y="0"/>
          <a:chExt cx="0" cy="0"/>
        </a:xfrm>
      </p:grpSpPr>
      <p:sp>
        <p:nvSpPr>
          <p:cNvPr id="580" name="Google Shape;580;p28"/>
          <p:cNvSpPr/>
          <p:nvPr/>
        </p:nvSpPr>
        <p:spPr>
          <a:xfrm>
            <a:off x="360000" y="360000"/>
            <a:ext cx="8424000" cy="4423500"/>
          </a:xfrm>
          <a:prstGeom prst="roundRect">
            <a:avLst>
              <a:gd fmla="val 535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28"/>
          <p:cNvSpPr txBox="1"/>
          <p:nvPr/>
        </p:nvSpPr>
        <p:spPr>
          <a:xfrm>
            <a:off x="1128000" y="1825275"/>
            <a:ext cx="6888000" cy="9465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5500"/>
              <a:buFont typeface="Arial"/>
              <a:buNone/>
            </a:pPr>
            <a:r>
              <a:rPr b="0" i="0" lang="en-GB" sz="5500" u="none" cap="none" strike="noStrike">
                <a:solidFill>
                  <a:srgbClr val="004EB2"/>
                </a:solidFill>
                <a:latin typeface="Google Sans Medium"/>
                <a:ea typeface="Google Sans Medium"/>
                <a:cs typeface="Google Sans Medium"/>
                <a:sym typeface="Google Sans Medium"/>
              </a:rPr>
              <a:t>Akadeemiline ausus</a:t>
            </a:r>
            <a:endParaRPr b="0" i="0" sz="5500" u="none" cap="none" strike="noStrike">
              <a:solidFill>
                <a:srgbClr val="004EB2"/>
              </a:solidFill>
              <a:latin typeface="Google Sans Medium"/>
              <a:ea typeface="Google Sans Medium"/>
              <a:cs typeface="Google Sans Medium"/>
              <a:sym typeface="Google Sans Medium"/>
            </a:endParaRPr>
          </a:p>
        </p:txBody>
      </p:sp>
      <p:sp>
        <p:nvSpPr>
          <p:cNvPr id="582" name="Google Shape;582;p28"/>
          <p:cNvSpPr/>
          <p:nvPr/>
        </p:nvSpPr>
        <p:spPr>
          <a:xfrm>
            <a:off x="1797425" y="3539500"/>
            <a:ext cx="5589900" cy="572700"/>
          </a:xfrm>
          <a:prstGeom prst="roundRect">
            <a:avLst>
              <a:gd fmla="val 16911" name="adj"/>
            </a:avLst>
          </a:prstGeom>
          <a:gradFill>
            <a:gsLst>
              <a:gs pos="0">
                <a:srgbClr val="D2E3FC"/>
              </a:gs>
              <a:gs pos="100000">
                <a:srgbClr val="E8F0FE"/>
              </a:gs>
            </a:gsLst>
            <a:lin ang="18900044"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28"/>
          <p:cNvSpPr txBox="1"/>
          <p:nvPr/>
        </p:nvSpPr>
        <p:spPr>
          <a:xfrm>
            <a:off x="2109275" y="3642450"/>
            <a:ext cx="5589900" cy="1965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400"/>
              </a:spcAft>
              <a:buClr>
                <a:srgbClr val="000000"/>
              </a:buClr>
              <a:buSzPts val="1200"/>
              <a:buFont typeface="Arial"/>
              <a:buNone/>
            </a:pPr>
            <a:r>
              <a:rPr b="0" i="0" lang="en-GB" sz="1200" u="none" cap="none" strike="noStrike">
                <a:solidFill>
                  <a:srgbClr val="202124"/>
                </a:solidFill>
                <a:latin typeface="Google Sans Medium"/>
                <a:ea typeface="Google Sans Medium"/>
                <a:cs typeface="Google Sans Medium"/>
                <a:sym typeface="Google Sans Medium"/>
              </a:rPr>
              <a:t>Nipp: Kasuta tehisintellekti oma annete võimendamiseks, mitte nende asendamiseks.</a:t>
            </a:r>
            <a:endParaRPr b="0" i="0" sz="1200" u="none" cap="none" strike="noStrike">
              <a:solidFill>
                <a:srgbClr val="202124"/>
              </a:solidFill>
              <a:latin typeface="Google Sans Medium"/>
              <a:ea typeface="Google Sans Medium"/>
              <a:cs typeface="Google Sans Medium"/>
              <a:sym typeface="Google Sans Medium"/>
            </a:endParaRPr>
          </a:p>
        </p:txBody>
      </p:sp>
      <p:sp>
        <p:nvSpPr>
          <p:cNvPr id="584" name="Google Shape;584;p28"/>
          <p:cNvSpPr/>
          <p:nvPr/>
        </p:nvSpPr>
        <p:spPr>
          <a:xfrm>
            <a:off x="1628883" y="3642450"/>
            <a:ext cx="368400" cy="368400"/>
          </a:xfrm>
          <a:prstGeom prst="ellipse">
            <a:avLst/>
          </a:prstGeom>
          <a:solidFill>
            <a:schemeClr val="lt1"/>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28"/>
          <p:cNvSpPr/>
          <p:nvPr/>
        </p:nvSpPr>
        <p:spPr>
          <a:xfrm>
            <a:off x="1722225" y="3735524"/>
            <a:ext cx="181722" cy="182183"/>
          </a:xfrm>
          <a:custGeom>
            <a:rect b="b" l="l" r="r" t="t"/>
            <a:pathLst>
              <a:path extrusionOk="0" h="188303" w="188313">
                <a:moveTo>
                  <a:pt x="2619" y="78052"/>
                </a:moveTo>
                <a:lnTo>
                  <a:pt x="42624" y="38047"/>
                </a:lnTo>
                <a:cubicBezTo>
                  <a:pt x="44847" y="35824"/>
                  <a:pt x="47466" y="34237"/>
                  <a:pt x="50483" y="33284"/>
                </a:cubicBezTo>
                <a:cubicBezTo>
                  <a:pt x="53499" y="32332"/>
                  <a:pt x="56594" y="32173"/>
                  <a:pt x="59769" y="32808"/>
                </a:cubicBezTo>
                <a:lnTo>
                  <a:pt x="72152" y="35427"/>
                </a:lnTo>
                <a:cubicBezTo>
                  <a:pt x="63579" y="45588"/>
                  <a:pt x="56833" y="54795"/>
                  <a:pt x="51911" y="63050"/>
                </a:cubicBezTo>
                <a:cubicBezTo>
                  <a:pt x="46990" y="71305"/>
                  <a:pt x="42227" y="81306"/>
                  <a:pt x="37624" y="93054"/>
                </a:cubicBezTo>
                <a:lnTo>
                  <a:pt x="2619" y="78052"/>
                </a:lnTo>
                <a:close/>
                <a:moveTo>
                  <a:pt x="51435" y="99721"/>
                </a:moveTo>
                <a:cubicBezTo>
                  <a:pt x="55086" y="88291"/>
                  <a:pt x="60047" y="77496"/>
                  <a:pt x="66318" y="67336"/>
                </a:cubicBezTo>
                <a:cubicBezTo>
                  <a:pt x="72588" y="57176"/>
                  <a:pt x="80169" y="47651"/>
                  <a:pt x="89059" y="38761"/>
                </a:cubicBezTo>
                <a:cubicBezTo>
                  <a:pt x="103029" y="24791"/>
                  <a:pt x="118983" y="14353"/>
                  <a:pt x="136922" y="7448"/>
                </a:cubicBezTo>
                <a:cubicBezTo>
                  <a:pt x="154861" y="542"/>
                  <a:pt x="171609" y="-1561"/>
                  <a:pt x="187166" y="1137"/>
                </a:cubicBezTo>
                <a:cubicBezTo>
                  <a:pt x="189865" y="16695"/>
                  <a:pt x="187801" y="33443"/>
                  <a:pt x="180975" y="51382"/>
                </a:cubicBezTo>
                <a:cubicBezTo>
                  <a:pt x="174149" y="69321"/>
                  <a:pt x="163751" y="85275"/>
                  <a:pt x="149781" y="99245"/>
                </a:cubicBezTo>
                <a:cubicBezTo>
                  <a:pt x="141049" y="107976"/>
                  <a:pt x="131524" y="115557"/>
                  <a:pt x="121206" y="121986"/>
                </a:cubicBezTo>
                <a:cubicBezTo>
                  <a:pt x="110887" y="128415"/>
                  <a:pt x="100013" y="133456"/>
                  <a:pt x="88583" y="137107"/>
                </a:cubicBezTo>
                <a:lnTo>
                  <a:pt x="51435" y="99721"/>
                </a:lnTo>
                <a:close/>
                <a:moveTo>
                  <a:pt x="117158" y="71146"/>
                </a:moveTo>
                <a:cubicBezTo>
                  <a:pt x="120809" y="74797"/>
                  <a:pt x="125294" y="76623"/>
                  <a:pt x="130612" y="76623"/>
                </a:cubicBezTo>
                <a:cubicBezTo>
                  <a:pt x="135930" y="76623"/>
                  <a:pt x="140414" y="74797"/>
                  <a:pt x="144066" y="71146"/>
                </a:cubicBezTo>
                <a:cubicBezTo>
                  <a:pt x="147717" y="67495"/>
                  <a:pt x="149543" y="63010"/>
                  <a:pt x="149543" y="57692"/>
                </a:cubicBezTo>
                <a:cubicBezTo>
                  <a:pt x="149543" y="52374"/>
                  <a:pt x="147717" y="47889"/>
                  <a:pt x="144066" y="44238"/>
                </a:cubicBezTo>
                <a:cubicBezTo>
                  <a:pt x="140414" y="40587"/>
                  <a:pt x="135930" y="38761"/>
                  <a:pt x="130612" y="38761"/>
                </a:cubicBezTo>
                <a:cubicBezTo>
                  <a:pt x="125294" y="38761"/>
                  <a:pt x="120809" y="40587"/>
                  <a:pt x="117158" y="44238"/>
                </a:cubicBezTo>
                <a:cubicBezTo>
                  <a:pt x="113506" y="47889"/>
                  <a:pt x="111681" y="52374"/>
                  <a:pt x="111681" y="57692"/>
                </a:cubicBezTo>
                <a:cubicBezTo>
                  <a:pt x="111681" y="63010"/>
                  <a:pt x="113506" y="67495"/>
                  <a:pt x="117158" y="71146"/>
                </a:cubicBezTo>
                <a:close/>
                <a:moveTo>
                  <a:pt x="110490" y="185684"/>
                </a:moveTo>
                <a:lnTo>
                  <a:pt x="95250" y="150680"/>
                </a:lnTo>
                <a:cubicBezTo>
                  <a:pt x="106997" y="146076"/>
                  <a:pt x="117038" y="141314"/>
                  <a:pt x="125373" y="136392"/>
                </a:cubicBezTo>
                <a:cubicBezTo>
                  <a:pt x="133707" y="131471"/>
                  <a:pt x="142954" y="124724"/>
                  <a:pt x="153114" y="116152"/>
                </a:cubicBezTo>
                <a:lnTo>
                  <a:pt x="155496" y="128534"/>
                </a:lnTo>
                <a:cubicBezTo>
                  <a:pt x="156131" y="131709"/>
                  <a:pt x="155972" y="134845"/>
                  <a:pt x="155019" y="137940"/>
                </a:cubicBezTo>
                <a:cubicBezTo>
                  <a:pt x="154067" y="141036"/>
                  <a:pt x="152479" y="143695"/>
                  <a:pt x="150257" y="145917"/>
                </a:cubicBezTo>
                <a:lnTo>
                  <a:pt x="110490" y="185684"/>
                </a:lnTo>
                <a:close/>
                <a:moveTo>
                  <a:pt x="17859" y="130201"/>
                </a:moveTo>
                <a:cubicBezTo>
                  <a:pt x="23416" y="124645"/>
                  <a:pt x="30163" y="121827"/>
                  <a:pt x="38100" y="121748"/>
                </a:cubicBezTo>
                <a:cubicBezTo>
                  <a:pt x="46037" y="121668"/>
                  <a:pt x="52784" y="124407"/>
                  <a:pt x="58341" y="129963"/>
                </a:cubicBezTo>
                <a:cubicBezTo>
                  <a:pt x="63897" y="135519"/>
                  <a:pt x="66675" y="142266"/>
                  <a:pt x="66675" y="150204"/>
                </a:cubicBezTo>
                <a:cubicBezTo>
                  <a:pt x="66675" y="158141"/>
                  <a:pt x="63897" y="164888"/>
                  <a:pt x="58341" y="170444"/>
                </a:cubicBezTo>
                <a:cubicBezTo>
                  <a:pt x="54372" y="174413"/>
                  <a:pt x="47744" y="177826"/>
                  <a:pt x="38457" y="180684"/>
                </a:cubicBezTo>
                <a:cubicBezTo>
                  <a:pt x="29170" y="183541"/>
                  <a:pt x="16351" y="186081"/>
                  <a:pt x="0" y="188304"/>
                </a:cubicBezTo>
                <a:cubicBezTo>
                  <a:pt x="2222" y="171952"/>
                  <a:pt x="4763" y="159173"/>
                  <a:pt x="7620" y="149966"/>
                </a:cubicBezTo>
                <a:cubicBezTo>
                  <a:pt x="10478" y="140758"/>
                  <a:pt x="13891" y="134170"/>
                  <a:pt x="17859" y="130201"/>
                </a:cubicBezTo>
                <a:close/>
              </a:path>
            </a:pathLst>
          </a:custGeom>
          <a:solidFill>
            <a:srgbClr val="004EB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6" name="Google Shape;586;p28"/>
          <p:cNvSpPr/>
          <p:nvPr/>
        </p:nvSpPr>
        <p:spPr>
          <a:xfrm>
            <a:off x="4352900" y="1191361"/>
            <a:ext cx="438217" cy="488117"/>
          </a:xfrm>
          <a:custGeom>
            <a:rect b="b" l="l" r="r" t="t"/>
            <a:pathLst>
              <a:path extrusionOk="0" h="11885" w="10670">
                <a:moveTo>
                  <a:pt x="5359" y="1192"/>
                </a:moveTo>
                <a:lnTo>
                  <a:pt x="5597" y="1215"/>
                </a:lnTo>
                <a:lnTo>
                  <a:pt x="5764" y="1382"/>
                </a:lnTo>
                <a:lnTo>
                  <a:pt x="5906" y="1525"/>
                </a:lnTo>
                <a:lnTo>
                  <a:pt x="5954" y="1787"/>
                </a:lnTo>
                <a:lnTo>
                  <a:pt x="5906" y="2049"/>
                </a:lnTo>
                <a:lnTo>
                  <a:pt x="5764" y="2239"/>
                </a:lnTo>
                <a:lnTo>
                  <a:pt x="5597" y="2382"/>
                </a:lnTo>
                <a:lnTo>
                  <a:pt x="5359" y="2406"/>
                </a:lnTo>
                <a:lnTo>
                  <a:pt x="5121" y="2382"/>
                </a:lnTo>
                <a:lnTo>
                  <a:pt x="4930" y="2239"/>
                </a:lnTo>
                <a:lnTo>
                  <a:pt x="4787" y="2025"/>
                </a:lnTo>
                <a:lnTo>
                  <a:pt x="4763" y="1787"/>
                </a:lnTo>
                <a:lnTo>
                  <a:pt x="4787" y="1549"/>
                </a:lnTo>
                <a:lnTo>
                  <a:pt x="4930" y="1382"/>
                </a:lnTo>
                <a:lnTo>
                  <a:pt x="5121" y="1215"/>
                </a:lnTo>
                <a:lnTo>
                  <a:pt x="5359" y="1192"/>
                </a:lnTo>
                <a:close/>
                <a:moveTo>
                  <a:pt x="8336" y="3573"/>
                </a:moveTo>
                <a:lnTo>
                  <a:pt x="8336" y="4764"/>
                </a:lnTo>
                <a:lnTo>
                  <a:pt x="2334" y="4764"/>
                </a:lnTo>
                <a:lnTo>
                  <a:pt x="2334" y="3573"/>
                </a:lnTo>
                <a:close/>
                <a:moveTo>
                  <a:pt x="8336" y="5978"/>
                </a:moveTo>
                <a:lnTo>
                  <a:pt x="8336" y="7145"/>
                </a:lnTo>
                <a:lnTo>
                  <a:pt x="2334" y="7145"/>
                </a:lnTo>
                <a:lnTo>
                  <a:pt x="2334" y="5978"/>
                </a:lnTo>
                <a:close/>
                <a:moveTo>
                  <a:pt x="6549" y="8336"/>
                </a:moveTo>
                <a:lnTo>
                  <a:pt x="6549" y="9527"/>
                </a:lnTo>
                <a:lnTo>
                  <a:pt x="2334" y="9527"/>
                </a:lnTo>
                <a:lnTo>
                  <a:pt x="2334" y="8336"/>
                </a:lnTo>
                <a:close/>
                <a:moveTo>
                  <a:pt x="5049" y="1"/>
                </a:moveTo>
                <a:lnTo>
                  <a:pt x="4525" y="168"/>
                </a:lnTo>
                <a:lnTo>
                  <a:pt x="4311" y="334"/>
                </a:lnTo>
                <a:lnTo>
                  <a:pt x="4097" y="501"/>
                </a:lnTo>
                <a:lnTo>
                  <a:pt x="3763" y="930"/>
                </a:lnTo>
                <a:lnTo>
                  <a:pt x="3644" y="1192"/>
                </a:lnTo>
                <a:lnTo>
                  <a:pt x="1191" y="1192"/>
                </a:lnTo>
                <a:lnTo>
                  <a:pt x="953" y="1215"/>
                </a:lnTo>
                <a:lnTo>
                  <a:pt x="524" y="1382"/>
                </a:lnTo>
                <a:lnTo>
                  <a:pt x="358" y="1549"/>
                </a:lnTo>
                <a:lnTo>
                  <a:pt x="191" y="1739"/>
                </a:lnTo>
                <a:lnTo>
                  <a:pt x="0" y="2144"/>
                </a:lnTo>
                <a:lnTo>
                  <a:pt x="0" y="2382"/>
                </a:lnTo>
                <a:lnTo>
                  <a:pt x="0" y="10694"/>
                </a:lnTo>
                <a:lnTo>
                  <a:pt x="0" y="10932"/>
                </a:lnTo>
                <a:lnTo>
                  <a:pt x="191" y="11336"/>
                </a:lnTo>
                <a:lnTo>
                  <a:pt x="358" y="11527"/>
                </a:lnTo>
                <a:lnTo>
                  <a:pt x="524" y="11694"/>
                </a:lnTo>
                <a:lnTo>
                  <a:pt x="929" y="11860"/>
                </a:lnTo>
                <a:lnTo>
                  <a:pt x="1191" y="11884"/>
                </a:lnTo>
                <a:lnTo>
                  <a:pt x="9479" y="11884"/>
                </a:lnTo>
                <a:lnTo>
                  <a:pt x="9717" y="11860"/>
                </a:lnTo>
                <a:lnTo>
                  <a:pt x="10122" y="11694"/>
                </a:lnTo>
                <a:lnTo>
                  <a:pt x="10312" y="11527"/>
                </a:lnTo>
                <a:lnTo>
                  <a:pt x="10479" y="11336"/>
                </a:lnTo>
                <a:lnTo>
                  <a:pt x="10669" y="10932"/>
                </a:lnTo>
                <a:lnTo>
                  <a:pt x="10669" y="10694"/>
                </a:lnTo>
                <a:lnTo>
                  <a:pt x="10669" y="2382"/>
                </a:lnTo>
                <a:lnTo>
                  <a:pt x="10669" y="2168"/>
                </a:lnTo>
                <a:lnTo>
                  <a:pt x="10479" y="1739"/>
                </a:lnTo>
                <a:lnTo>
                  <a:pt x="10312" y="1549"/>
                </a:lnTo>
                <a:lnTo>
                  <a:pt x="10145" y="1382"/>
                </a:lnTo>
                <a:lnTo>
                  <a:pt x="9717" y="1215"/>
                </a:lnTo>
                <a:lnTo>
                  <a:pt x="9479" y="1192"/>
                </a:lnTo>
                <a:lnTo>
                  <a:pt x="7050" y="1192"/>
                </a:lnTo>
                <a:lnTo>
                  <a:pt x="6931" y="930"/>
                </a:lnTo>
                <a:lnTo>
                  <a:pt x="6597" y="501"/>
                </a:lnTo>
                <a:lnTo>
                  <a:pt x="6383" y="334"/>
                </a:lnTo>
                <a:lnTo>
                  <a:pt x="6168" y="191"/>
                </a:lnTo>
                <a:lnTo>
                  <a:pt x="5645" y="25"/>
                </a:lnTo>
                <a:lnTo>
                  <a:pt x="5359" y="1"/>
                </a:lnTo>
                <a:close/>
              </a:path>
            </a:pathLst>
          </a:custGeom>
          <a:solidFill>
            <a:srgbClr val="004E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29"/>
          <p:cNvSpPr/>
          <p:nvPr/>
        </p:nvSpPr>
        <p:spPr>
          <a:xfrm>
            <a:off x="360000" y="1007550"/>
            <a:ext cx="5010000" cy="3776100"/>
          </a:xfrm>
          <a:prstGeom prst="roundRect">
            <a:avLst>
              <a:gd fmla="val 8107" name="adj"/>
            </a:avLst>
          </a:prstGeom>
          <a:solidFill>
            <a:srgbClr val="FFFFFF"/>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29"/>
          <p:cNvSpPr/>
          <p:nvPr/>
        </p:nvSpPr>
        <p:spPr>
          <a:xfrm>
            <a:off x="360000" y="632100"/>
            <a:ext cx="5010000" cy="824100"/>
          </a:xfrm>
          <a:prstGeom prst="round2SameRect">
            <a:avLst>
              <a:gd fmla="val 30594" name="adj1"/>
              <a:gd fmla="val 0" name="adj2"/>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p29"/>
          <p:cNvSpPr txBox="1"/>
          <p:nvPr/>
        </p:nvSpPr>
        <p:spPr>
          <a:xfrm>
            <a:off x="483650" y="1691500"/>
            <a:ext cx="4299300" cy="2784600"/>
          </a:xfrm>
          <a:prstGeom prst="rect">
            <a:avLst/>
          </a:prstGeom>
          <a:noFill/>
          <a:ln>
            <a:noFill/>
          </a:ln>
        </p:spPr>
        <p:txBody>
          <a:bodyPr anchorCtr="0" anchor="t" bIns="0" lIns="0" spcFirstLastPara="1" rIns="0" wrap="square" tIns="0">
            <a:noAutofit/>
          </a:bodyPr>
          <a:lstStyle/>
          <a:p>
            <a:pPr indent="-304800" lvl="0" marL="457200" marR="0" rtl="0" algn="l">
              <a:lnSpc>
                <a:spcPct val="125000"/>
              </a:lnSpc>
              <a:spcBef>
                <a:spcPts val="0"/>
              </a:spcBef>
              <a:spcAft>
                <a:spcPts val="0"/>
              </a:spcAft>
              <a:buClr>
                <a:srgbClr val="004EB2"/>
              </a:buClr>
              <a:buSzPts val="1200"/>
              <a:buFont typeface="Google Sans"/>
              <a:buChar char="●"/>
            </a:pPr>
            <a:r>
              <a:rPr b="0" i="0" lang="en-GB" sz="1500" u="none" cap="none" strike="noStrike">
                <a:solidFill>
                  <a:srgbClr val="202124"/>
                </a:solidFill>
                <a:latin typeface="Google Sans"/>
                <a:ea typeface="Google Sans"/>
                <a:cs typeface="Google Sans"/>
                <a:sym typeface="Google Sans"/>
              </a:rPr>
              <a:t>Sinu klassivend Rauno on oma kunstiajaloo referaadi kirjutamisega jännis.</a:t>
            </a:r>
            <a:endParaRPr b="0" i="0" sz="1500" u="none" cap="none" strike="noStrike">
              <a:solidFill>
                <a:srgbClr val="202124"/>
              </a:solidFill>
              <a:latin typeface="Google Sans"/>
              <a:ea typeface="Google Sans"/>
              <a:cs typeface="Google Sans"/>
              <a:sym typeface="Google Sans"/>
            </a:endParaRPr>
          </a:p>
          <a:p>
            <a:pPr indent="-304800" lvl="0" marL="457200" marR="0" rtl="0" algn="l">
              <a:lnSpc>
                <a:spcPct val="125000"/>
              </a:lnSpc>
              <a:spcBef>
                <a:spcPts val="1000"/>
              </a:spcBef>
              <a:spcAft>
                <a:spcPts val="0"/>
              </a:spcAft>
              <a:buClr>
                <a:srgbClr val="004EB2"/>
              </a:buClr>
              <a:buSzPts val="1200"/>
              <a:buFont typeface="Google Sans"/>
              <a:buChar char="●"/>
            </a:pPr>
            <a:r>
              <a:rPr b="0" i="0" lang="en-GB" sz="1500" u="none" cap="none" strike="noStrike">
                <a:solidFill>
                  <a:srgbClr val="202124"/>
                </a:solidFill>
                <a:latin typeface="Google Sans"/>
                <a:ea typeface="Google Sans"/>
                <a:cs typeface="Google Sans"/>
                <a:sym typeface="Google Sans"/>
              </a:rPr>
              <a:t>Ta teab, et Mari on klassi parimate õpilaste seas, seega palub Rauno, kas tüdruk saaks tema asemel referaadi lõpuni kirjutada.</a:t>
            </a:r>
            <a:endParaRPr b="0" i="0" sz="1500" u="none" cap="none" strike="noStrike">
              <a:solidFill>
                <a:srgbClr val="202124"/>
              </a:solidFill>
              <a:latin typeface="Google Sans"/>
              <a:ea typeface="Google Sans"/>
              <a:cs typeface="Google Sans"/>
              <a:sym typeface="Google Sans"/>
            </a:endParaRPr>
          </a:p>
          <a:p>
            <a:pPr indent="-304800" lvl="0" marL="457200" marR="0" rtl="0" algn="l">
              <a:lnSpc>
                <a:spcPct val="125000"/>
              </a:lnSpc>
              <a:spcBef>
                <a:spcPts val="1000"/>
              </a:spcBef>
              <a:spcAft>
                <a:spcPts val="1000"/>
              </a:spcAft>
              <a:buClr>
                <a:srgbClr val="004EB2"/>
              </a:buClr>
              <a:buSzPts val="1200"/>
              <a:buFont typeface="Google Sans"/>
              <a:buChar char="●"/>
            </a:pPr>
            <a:r>
              <a:rPr b="0" i="0" lang="en-GB" sz="1500" u="none" cap="none" strike="noStrike">
                <a:solidFill>
                  <a:srgbClr val="202124"/>
                </a:solidFill>
                <a:latin typeface="Google Sans"/>
                <a:ea typeface="Google Sans"/>
                <a:cs typeface="Google Sans"/>
                <a:sym typeface="Google Sans"/>
              </a:rPr>
              <a:t>Kuna Maril on enda töö juba valmis, on ta nõus aitama ning kirjutabki ülejäänud osa Rauno tööst.</a:t>
            </a:r>
            <a:endParaRPr b="0" i="0" sz="1500" u="none" cap="none" strike="noStrike">
              <a:solidFill>
                <a:srgbClr val="202124"/>
              </a:solidFill>
              <a:latin typeface="Google Sans"/>
              <a:ea typeface="Google Sans"/>
              <a:cs typeface="Google Sans"/>
              <a:sym typeface="Google Sans"/>
            </a:endParaRPr>
          </a:p>
        </p:txBody>
      </p:sp>
      <p:sp>
        <p:nvSpPr>
          <p:cNvPr id="594" name="Google Shape;594;p29"/>
          <p:cNvSpPr txBox="1"/>
          <p:nvPr/>
        </p:nvSpPr>
        <p:spPr>
          <a:xfrm>
            <a:off x="542300" y="736093"/>
            <a:ext cx="5391300" cy="6696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3500"/>
              <a:buFont typeface="Arial"/>
              <a:buNone/>
            </a:pPr>
            <a:r>
              <a:rPr b="0" i="0" lang="en-GB" sz="3500" u="none" cap="none" strike="noStrike">
                <a:solidFill>
                  <a:schemeClr val="lt1"/>
                </a:solidFill>
                <a:latin typeface="Google Sans Medium"/>
                <a:ea typeface="Google Sans Medium"/>
                <a:cs typeface="Google Sans Medium"/>
                <a:sym typeface="Google Sans Medium"/>
              </a:rPr>
              <a:t>Mõtle järele.</a:t>
            </a:r>
            <a:endParaRPr b="0" i="0" sz="3500" u="none" cap="none" strike="noStrike">
              <a:solidFill>
                <a:schemeClr val="lt1"/>
              </a:solidFill>
              <a:latin typeface="Google Sans Medium"/>
              <a:ea typeface="Google Sans Medium"/>
              <a:cs typeface="Google Sans Medium"/>
              <a:sym typeface="Google Sans Medium"/>
            </a:endParaRPr>
          </a:p>
        </p:txBody>
      </p:sp>
      <p:sp>
        <p:nvSpPr>
          <p:cNvPr id="595" name="Google Shape;595;p29"/>
          <p:cNvSpPr/>
          <p:nvPr/>
        </p:nvSpPr>
        <p:spPr>
          <a:xfrm>
            <a:off x="5883000" y="1326350"/>
            <a:ext cx="2901000" cy="3011400"/>
          </a:xfrm>
          <a:prstGeom prst="roundRect">
            <a:avLst>
              <a:gd fmla="val 5911" name="adj"/>
            </a:avLst>
          </a:prstGeom>
          <a:solidFill>
            <a:schemeClr val="dk2"/>
          </a:solidFill>
          <a:ln>
            <a:noFill/>
          </a:ln>
        </p:spPr>
        <p:txBody>
          <a:bodyPr anchorCtr="0" anchor="ctr" bIns="0" lIns="378000" spcFirstLastPara="1" rIns="37800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Google Sans"/>
                <a:ea typeface="Google Sans"/>
                <a:cs typeface="Google Sans"/>
                <a:sym typeface="Google Sans"/>
              </a:rPr>
              <a:t>Insert relevant image</a:t>
            </a:r>
            <a:endParaRPr b="0" i="0" sz="1600" u="none" cap="none" strike="noStrike">
              <a:solidFill>
                <a:srgbClr val="000000"/>
              </a:solidFill>
              <a:latin typeface="Google Sans"/>
              <a:ea typeface="Google Sans"/>
              <a:cs typeface="Google Sans"/>
              <a:sym typeface="Google Sans"/>
            </a:endParaRPr>
          </a:p>
        </p:txBody>
      </p:sp>
      <p:cxnSp>
        <p:nvCxnSpPr>
          <p:cNvPr id="596" name="Google Shape;596;p29"/>
          <p:cNvCxnSpPr>
            <a:stCxn id="597" idx="1"/>
          </p:cNvCxnSpPr>
          <p:nvPr/>
        </p:nvCxnSpPr>
        <p:spPr>
          <a:xfrm>
            <a:off x="360000" y="360000"/>
            <a:ext cx="8787900" cy="0"/>
          </a:xfrm>
          <a:prstGeom prst="straightConnector1">
            <a:avLst/>
          </a:prstGeom>
          <a:noFill/>
          <a:ln cap="flat" cmpd="sng" w="9525">
            <a:solidFill>
              <a:srgbClr val="004EB2"/>
            </a:solidFill>
            <a:prstDash val="solid"/>
            <a:round/>
            <a:headEnd len="sm" w="sm" type="none"/>
            <a:tailEnd len="sm" w="sm" type="none"/>
          </a:ln>
        </p:spPr>
      </p:cxnSp>
      <p:sp>
        <p:nvSpPr>
          <p:cNvPr id="597" name="Google Shape;597;p29"/>
          <p:cNvSpPr/>
          <p:nvPr/>
        </p:nvSpPr>
        <p:spPr>
          <a:xfrm>
            <a:off x="360000" y="269700"/>
            <a:ext cx="1224900" cy="180600"/>
          </a:xfrm>
          <a:prstGeom prst="roundRect">
            <a:avLst>
              <a:gd fmla="val 50000" name="adj"/>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29"/>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99" name="Google Shape;599;p29" title="2024-06-28_wtbrged_chicago_photos_edited-15.jpg"/>
          <p:cNvPicPr preferRelativeResize="0"/>
          <p:nvPr/>
        </p:nvPicPr>
        <p:blipFill rotWithShape="1">
          <a:blip r:embed="rId3">
            <a:alphaModFix/>
          </a:blip>
          <a:srcRect b="0" l="35656" r="-6" t="0"/>
          <a:stretch/>
        </p:blipFill>
        <p:spPr>
          <a:xfrm>
            <a:off x="5883000" y="1326350"/>
            <a:ext cx="2901000" cy="3011400"/>
          </a:xfrm>
          <a:prstGeom prst="roundRect">
            <a:avLst>
              <a:gd fmla="val 5214" name="adj"/>
            </a:avLst>
          </a:prstGeom>
          <a:noFill/>
          <a:ln>
            <a:noFill/>
          </a:ln>
        </p:spPr>
      </p:pic>
      <p:sp>
        <p:nvSpPr>
          <p:cNvPr id="600" name="Google Shape;600;p29"/>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cxnSp>
        <p:nvCxnSpPr>
          <p:cNvPr id="82" name="Google Shape;82;p3"/>
          <p:cNvCxnSpPr>
            <a:stCxn id="83" idx="1"/>
          </p:cNvCxnSpPr>
          <p:nvPr/>
        </p:nvCxnSpPr>
        <p:spPr>
          <a:xfrm>
            <a:off x="360000" y="360000"/>
            <a:ext cx="8787900" cy="0"/>
          </a:xfrm>
          <a:prstGeom prst="straightConnector1">
            <a:avLst/>
          </a:prstGeom>
          <a:noFill/>
          <a:ln cap="flat" cmpd="sng" w="9525">
            <a:solidFill>
              <a:schemeClr val="accent2"/>
            </a:solidFill>
            <a:prstDash val="solid"/>
            <a:round/>
            <a:headEnd len="sm" w="sm" type="none"/>
            <a:tailEnd len="sm" w="sm" type="none"/>
          </a:ln>
        </p:spPr>
      </p:cxnSp>
      <p:sp>
        <p:nvSpPr>
          <p:cNvPr id="83" name="Google Shape;83;p3"/>
          <p:cNvSpPr/>
          <p:nvPr/>
        </p:nvSpPr>
        <p:spPr>
          <a:xfrm>
            <a:off x="360000" y="269700"/>
            <a:ext cx="922800" cy="1806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3"/>
          <p:cNvSpPr txBox="1"/>
          <p:nvPr/>
        </p:nvSpPr>
        <p:spPr>
          <a:xfrm>
            <a:off x="364275" y="717261"/>
            <a:ext cx="5391300" cy="5541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4000"/>
              <a:buFont typeface="Arial"/>
              <a:buNone/>
            </a:pPr>
            <a:r>
              <a:rPr b="0" i="0" lang="en-GB" sz="4000" u="none" cap="none" strike="noStrike">
                <a:solidFill>
                  <a:schemeClr val="accent2"/>
                </a:solidFill>
                <a:latin typeface="Google Sans Medium"/>
                <a:ea typeface="Google Sans Medium"/>
                <a:cs typeface="Google Sans Medium"/>
                <a:sym typeface="Google Sans Medium"/>
              </a:rPr>
              <a:t>Arutleme üheskoos</a:t>
            </a:r>
            <a:endParaRPr b="0" i="0" sz="4000" u="none" cap="none" strike="noStrike">
              <a:solidFill>
                <a:schemeClr val="accent2"/>
              </a:solidFill>
              <a:latin typeface="Google Sans Medium"/>
              <a:ea typeface="Google Sans Medium"/>
              <a:cs typeface="Google Sans Medium"/>
              <a:sym typeface="Google Sans Medium"/>
            </a:endParaRPr>
          </a:p>
        </p:txBody>
      </p:sp>
      <p:sp>
        <p:nvSpPr>
          <p:cNvPr id="85" name="Google Shape;85;p3"/>
          <p:cNvSpPr/>
          <p:nvPr/>
        </p:nvSpPr>
        <p:spPr>
          <a:xfrm>
            <a:off x="451172" y="314495"/>
            <a:ext cx="91131" cy="90888"/>
          </a:xfrm>
          <a:custGeom>
            <a:rect b="b" l="l" r="r" t="t"/>
            <a:pathLst>
              <a:path extrusionOk="0" h="11908" w="11932">
                <a:moveTo>
                  <a:pt x="9550" y="2382"/>
                </a:moveTo>
                <a:lnTo>
                  <a:pt x="9550" y="3573"/>
                </a:lnTo>
                <a:lnTo>
                  <a:pt x="2381" y="3573"/>
                </a:lnTo>
                <a:lnTo>
                  <a:pt x="2381" y="2382"/>
                </a:lnTo>
                <a:close/>
                <a:moveTo>
                  <a:pt x="9550" y="4168"/>
                </a:moveTo>
                <a:lnTo>
                  <a:pt x="9550" y="5359"/>
                </a:lnTo>
                <a:lnTo>
                  <a:pt x="2381" y="5359"/>
                </a:lnTo>
                <a:lnTo>
                  <a:pt x="2381" y="4168"/>
                </a:lnTo>
                <a:close/>
                <a:moveTo>
                  <a:pt x="7168" y="5954"/>
                </a:moveTo>
                <a:lnTo>
                  <a:pt x="7168" y="7145"/>
                </a:lnTo>
                <a:lnTo>
                  <a:pt x="2381" y="7145"/>
                </a:lnTo>
                <a:lnTo>
                  <a:pt x="2381" y="5954"/>
                </a:lnTo>
                <a:close/>
                <a:moveTo>
                  <a:pt x="1191" y="1"/>
                </a:moveTo>
                <a:lnTo>
                  <a:pt x="976" y="24"/>
                </a:lnTo>
                <a:lnTo>
                  <a:pt x="548" y="191"/>
                </a:lnTo>
                <a:lnTo>
                  <a:pt x="381" y="358"/>
                </a:lnTo>
                <a:lnTo>
                  <a:pt x="214" y="548"/>
                </a:lnTo>
                <a:lnTo>
                  <a:pt x="24" y="953"/>
                </a:lnTo>
                <a:lnTo>
                  <a:pt x="0" y="1191"/>
                </a:lnTo>
                <a:lnTo>
                  <a:pt x="0" y="11908"/>
                </a:lnTo>
                <a:lnTo>
                  <a:pt x="2381" y="9526"/>
                </a:lnTo>
                <a:lnTo>
                  <a:pt x="10740" y="9526"/>
                </a:lnTo>
                <a:lnTo>
                  <a:pt x="10978" y="9502"/>
                </a:lnTo>
                <a:lnTo>
                  <a:pt x="11383" y="9336"/>
                </a:lnTo>
                <a:lnTo>
                  <a:pt x="11574" y="9169"/>
                </a:lnTo>
                <a:lnTo>
                  <a:pt x="11717" y="8979"/>
                </a:lnTo>
                <a:lnTo>
                  <a:pt x="11907" y="8574"/>
                </a:lnTo>
                <a:lnTo>
                  <a:pt x="11931" y="8336"/>
                </a:lnTo>
                <a:lnTo>
                  <a:pt x="11931" y="1191"/>
                </a:lnTo>
                <a:lnTo>
                  <a:pt x="11907" y="953"/>
                </a:lnTo>
                <a:lnTo>
                  <a:pt x="11717" y="548"/>
                </a:lnTo>
                <a:lnTo>
                  <a:pt x="11574" y="358"/>
                </a:lnTo>
                <a:lnTo>
                  <a:pt x="11383" y="191"/>
                </a:lnTo>
                <a:lnTo>
                  <a:pt x="10978" y="24"/>
                </a:lnTo>
                <a:lnTo>
                  <a:pt x="1074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6" name="Google Shape;86;p3"/>
          <p:cNvGrpSpPr/>
          <p:nvPr/>
        </p:nvGrpSpPr>
        <p:grpSpPr>
          <a:xfrm>
            <a:off x="360000" y="1515350"/>
            <a:ext cx="5052000" cy="920100"/>
            <a:chOff x="360000" y="1515350"/>
            <a:chExt cx="5052000" cy="920100"/>
          </a:xfrm>
        </p:grpSpPr>
        <p:sp>
          <p:nvSpPr>
            <p:cNvPr id="87" name="Google Shape;87;p3"/>
            <p:cNvSpPr/>
            <p:nvPr/>
          </p:nvSpPr>
          <p:spPr>
            <a:xfrm>
              <a:off x="542400" y="1515350"/>
              <a:ext cx="4869600" cy="920100"/>
            </a:xfrm>
            <a:prstGeom prst="roundRect">
              <a:avLst>
                <a:gd fmla="val 15433" name="adj"/>
              </a:avLst>
            </a:prstGeom>
            <a:solidFill>
              <a:srgbClr val="E6F4E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3"/>
            <p:cNvSpPr txBox="1"/>
            <p:nvPr/>
          </p:nvSpPr>
          <p:spPr>
            <a:xfrm>
              <a:off x="895800" y="1706675"/>
              <a:ext cx="4317000" cy="6348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Kas keegi teist on varem kasutanud generatiivset tehisintellekti, nagu näiteks </a:t>
              </a:r>
              <a:r>
                <a:rPr b="0" i="1" lang="en-GB" sz="1500" u="none" cap="none" strike="noStrike">
                  <a:solidFill>
                    <a:srgbClr val="202124"/>
                  </a:solidFill>
                  <a:latin typeface="Google Sans"/>
                  <a:ea typeface="Google Sans"/>
                  <a:cs typeface="Google Sans"/>
                  <a:sym typeface="Google Sans"/>
                </a:rPr>
                <a:t>Gemini</a:t>
              </a:r>
              <a:r>
                <a:rPr b="0" i="0" lang="en-GB" sz="1500" u="none" cap="none" strike="noStrike">
                  <a:solidFill>
                    <a:srgbClr val="202124"/>
                  </a:solidFill>
                  <a:latin typeface="Google Sans"/>
                  <a:ea typeface="Google Sans"/>
                  <a:cs typeface="Google Sans"/>
                  <a:sym typeface="Google Sans"/>
                </a:rPr>
                <a:t>?</a:t>
              </a:r>
              <a:endParaRPr b="0" i="0" sz="1500" u="none" cap="none" strike="noStrike">
                <a:solidFill>
                  <a:srgbClr val="202124"/>
                </a:solidFill>
                <a:latin typeface="Google Sans"/>
                <a:ea typeface="Google Sans"/>
                <a:cs typeface="Google Sans"/>
                <a:sym typeface="Google Sans"/>
              </a:endParaRPr>
            </a:p>
          </p:txBody>
        </p:sp>
        <p:sp>
          <p:nvSpPr>
            <p:cNvPr id="89" name="Google Shape;89;p3"/>
            <p:cNvSpPr/>
            <p:nvPr/>
          </p:nvSpPr>
          <p:spPr>
            <a:xfrm>
              <a:off x="360000" y="1784675"/>
              <a:ext cx="364800" cy="364800"/>
            </a:xfrm>
            <a:prstGeom prst="ellipse">
              <a:avLst/>
            </a:prstGeom>
            <a:solidFill>
              <a:schemeClr val="lt1"/>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3"/>
            <p:cNvSpPr/>
            <p:nvPr/>
          </p:nvSpPr>
          <p:spPr>
            <a:xfrm>
              <a:off x="476882" y="1858789"/>
              <a:ext cx="121792" cy="221950"/>
            </a:xfrm>
            <a:prstGeom prst="rect">
              <a:avLst/>
            </a:prstGeom>
          </p:spPr>
          <p:txBody>
            <a:bodyPr>
              <a:prstTxWarp prst="textPlain"/>
            </a:bodyPr>
            <a:lstStyle/>
            <a:p>
              <a:pPr lvl="0" algn="ctr"/>
              <a:r>
                <a:rPr b="0" i="0">
                  <a:ln>
                    <a:noFill/>
                  </a:ln>
                  <a:solidFill>
                    <a:schemeClr val="accent2"/>
                  </a:solidFill>
                  <a:latin typeface="Google Sans"/>
                </a:rPr>
                <a:t>?</a:t>
              </a:r>
            </a:p>
          </p:txBody>
        </p:sp>
      </p:grpSp>
      <p:grpSp>
        <p:nvGrpSpPr>
          <p:cNvPr id="91" name="Google Shape;91;p3"/>
          <p:cNvGrpSpPr/>
          <p:nvPr/>
        </p:nvGrpSpPr>
        <p:grpSpPr>
          <a:xfrm>
            <a:off x="360000" y="2608575"/>
            <a:ext cx="5052000" cy="642600"/>
            <a:chOff x="360000" y="2608575"/>
            <a:chExt cx="5052000" cy="642600"/>
          </a:xfrm>
        </p:grpSpPr>
        <p:sp>
          <p:nvSpPr>
            <p:cNvPr id="92" name="Google Shape;92;p3"/>
            <p:cNvSpPr/>
            <p:nvPr/>
          </p:nvSpPr>
          <p:spPr>
            <a:xfrm>
              <a:off x="542400" y="2608575"/>
              <a:ext cx="4869600" cy="642600"/>
            </a:xfrm>
            <a:prstGeom prst="roundRect">
              <a:avLst>
                <a:gd fmla="val 15433" name="adj"/>
              </a:avLst>
            </a:prstGeom>
            <a:solidFill>
              <a:srgbClr val="E6F4E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3"/>
            <p:cNvSpPr txBox="1"/>
            <p:nvPr/>
          </p:nvSpPr>
          <p:spPr>
            <a:xfrm>
              <a:off x="895800" y="2799900"/>
              <a:ext cx="4317000" cy="3648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Kui jah, siis milleks te seda kasutanud olete?</a:t>
              </a:r>
              <a:endParaRPr b="0" i="0" sz="1500" u="none" cap="none" strike="noStrike">
                <a:solidFill>
                  <a:srgbClr val="202124"/>
                </a:solidFill>
                <a:latin typeface="Google Sans"/>
                <a:ea typeface="Google Sans"/>
                <a:cs typeface="Google Sans"/>
                <a:sym typeface="Google Sans"/>
              </a:endParaRPr>
            </a:p>
          </p:txBody>
        </p:sp>
        <p:sp>
          <p:nvSpPr>
            <p:cNvPr id="94" name="Google Shape;94;p3"/>
            <p:cNvSpPr/>
            <p:nvPr/>
          </p:nvSpPr>
          <p:spPr>
            <a:xfrm>
              <a:off x="360000" y="2733825"/>
              <a:ext cx="364800" cy="364800"/>
            </a:xfrm>
            <a:prstGeom prst="ellipse">
              <a:avLst/>
            </a:prstGeom>
            <a:solidFill>
              <a:schemeClr val="lt1"/>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3"/>
            <p:cNvSpPr/>
            <p:nvPr/>
          </p:nvSpPr>
          <p:spPr>
            <a:xfrm>
              <a:off x="476882" y="2807939"/>
              <a:ext cx="121792" cy="221950"/>
            </a:xfrm>
            <a:prstGeom prst="rect">
              <a:avLst/>
            </a:prstGeom>
          </p:spPr>
          <p:txBody>
            <a:bodyPr>
              <a:prstTxWarp prst="textPlain"/>
            </a:bodyPr>
            <a:lstStyle/>
            <a:p>
              <a:pPr lvl="0" algn="ctr"/>
              <a:r>
                <a:rPr b="0" i="0">
                  <a:ln>
                    <a:noFill/>
                  </a:ln>
                  <a:solidFill>
                    <a:schemeClr val="accent2"/>
                  </a:solidFill>
                  <a:latin typeface="Google Sans"/>
                </a:rPr>
                <a:t>?</a:t>
              </a:r>
            </a:p>
          </p:txBody>
        </p:sp>
      </p:grpSp>
      <p:grpSp>
        <p:nvGrpSpPr>
          <p:cNvPr id="96" name="Google Shape;96;p3"/>
          <p:cNvGrpSpPr/>
          <p:nvPr/>
        </p:nvGrpSpPr>
        <p:grpSpPr>
          <a:xfrm>
            <a:off x="360000" y="3396125"/>
            <a:ext cx="5051900" cy="1308600"/>
            <a:chOff x="360000" y="3700925"/>
            <a:chExt cx="5051900" cy="1308600"/>
          </a:xfrm>
        </p:grpSpPr>
        <p:sp>
          <p:nvSpPr>
            <p:cNvPr id="97" name="Google Shape;97;p3"/>
            <p:cNvSpPr/>
            <p:nvPr/>
          </p:nvSpPr>
          <p:spPr>
            <a:xfrm>
              <a:off x="542300" y="3700925"/>
              <a:ext cx="4869600" cy="1308600"/>
            </a:xfrm>
            <a:prstGeom prst="roundRect">
              <a:avLst>
                <a:gd fmla="val 11010" name="adj"/>
              </a:avLst>
            </a:prstGeom>
            <a:solidFill>
              <a:srgbClr val="E6F4E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3"/>
            <p:cNvSpPr txBox="1"/>
            <p:nvPr/>
          </p:nvSpPr>
          <p:spPr>
            <a:xfrm>
              <a:off x="832738" y="4040525"/>
              <a:ext cx="3944700" cy="6348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Kas olete sellega loonud videoid, pilte või muud tüüpi sisu? Kuidas see teile kasulik oli?</a:t>
              </a:r>
              <a:endParaRPr b="0" i="0" sz="1500" u="none" cap="none" strike="noStrike">
                <a:solidFill>
                  <a:srgbClr val="202124"/>
                </a:solidFill>
                <a:latin typeface="Google Sans"/>
                <a:ea typeface="Google Sans"/>
                <a:cs typeface="Google Sans"/>
                <a:sym typeface="Google Sans"/>
              </a:endParaRPr>
            </a:p>
          </p:txBody>
        </p:sp>
        <p:sp>
          <p:nvSpPr>
            <p:cNvPr id="99" name="Google Shape;99;p3"/>
            <p:cNvSpPr/>
            <p:nvPr/>
          </p:nvSpPr>
          <p:spPr>
            <a:xfrm>
              <a:off x="360000" y="4172834"/>
              <a:ext cx="364800" cy="364800"/>
            </a:xfrm>
            <a:prstGeom prst="ellipse">
              <a:avLst/>
            </a:prstGeom>
            <a:solidFill>
              <a:schemeClr val="lt1"/>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3"/>
            <p:cNvSpPr/>
            <p:nvPr/>
          </p:nvSpPr>
          <p:spPr>
            <a:xfrm>
              <a:off x="476882" y="4246948"/>
              <a:ext cx="121792" cy="221950"/>
            </a:xfrm>
            <a:prstGeom prst="rect">
              <a:avLst/>
            </a:prstGeom>
          </p:spPr>
          <p:txBody>
            <a:bodyPr>
              <a:prstTxWarp prst="textPlain"/>
            </a:bodyPr>
            <a:lstStyle/>
            <a:p>
              <a:pPr lvl="0" algn="ctr"/>
              <a:r>
                <a:rPr b="0" i="0">
                  <a:ln>
                    <a:noFill/>
                  </a:ln>
                  <a:solidFill>
                    <a:schemeClr val="accent2"/>
                  </a:solidFill>
                  <a:latin typeface="Google Sans"/>
                </a:rPr>
                <a:t>?</a:t>
              </a:r>
            </a:p>
          </p:txBody>
        </p:sp>
      </p:grpSp>
      <p:pic>
        <p:nvPicPr>
          <p:cNvPr id="101" name="Google Shape;101;p3"/>
          <p:cNvPicPr preferRelativeResize="0"/>
          <p:nvPr/>
        </p:nvPicPr>
        <p:blipFill rotWithShape="1">
          <a:blip r:embed="rId3">
            <a:alphaModFix/>
          </a:blip>
          <a:srcRect b="0" l="0" r="13696" t="0"/>
          <a:stretch/>
        </p:blipFill>
        <p:spPr>
          <a:xfrm>
            <a:off x="5011500" y="2175775"/>
            <a:ext cx="4132500" cy="2529824"/>
          </a:xfrm>
          <a:prstGeom prst="rect">
            <a:avLst/>
          </a:prstGeom>
          <a:noFill/>
          <a:ln>
            <a:noFill/>
          </a:ln>
        </p:spPr>
      </p:pic>
      <p:sp>
        <p:nvSpPr>
          <p:cNvPr id="102" name="Google Shape;102;p3"/>
          <p:cNvSpPr txBox="1"/>
          <p:nvPr/>
        </p:nvSpPr>
        <p:spPr>
          <a:xfrm>
            <a:off x="594353" y="294175"/>
            <a:ext cx="639000" cy="1230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400"/>
              </a:spcAft>
              <a:buClr>
                <a:srgbClr val="000000"/>
              </a:buClr>
              <a:buSzPts val="800"/>
              <a:buFont typeface="Arial"/>
              <a:buNone/>
            </a:pPr>
            <a:r>
              <a:rPr b="1" i="0" lang="en-GB" sz="800" u="none" cap="none" strike="noStrike">
                <a:solidFill>
                  <a:srgbClr val="FFFFFF"/>
                </a:solidFill>
                <a:latin typeface="Google Sans"/>
                <a:ea typeface="Google Sans"/>
                <a:cs typeface="Google Sans"/>
                <a:sym typeface="Google Sans"/>
              </a:rPr>
              <a:t>Sissejuhatus</a:t>
            </a:r>
            <a:endParaRPr b="1" i="0" sz="8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30"/>
          <p:cNvSpPr txBox="1"/>
          <p:nvPr/>
        </p:nvSpPr>
        <p:spPr>
          <a:xfrm>
            <a:off x="364275" y="717261"/>
            <a:ext cx="5391300" cy="5541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4000"/>
              <a:buFont typeface="Arial"/>
              <a:buNone/>
            </a:pPr>
            <a:r>
              <a:rPr b="0" i="0" lang="en-GB" sz="4000" u="none" cap="none" strike="noStrike">
                <a:solidFill>
                  <a:srgbClr val="004EB2"/>
                </a:solidFill>
                <a:latin typeface="Google Sans Medium"/>
                <a:ea typeface="Google Sans Medium"/>
                <a:cs typeface="Google Sans Medium"/>
                <a:sym typeface="Google Sans Medium"/>
              </a:rPr>
              <a:t>Arutleme</a:t>
            </a:r>
            <a:endParaRPr b="0" i="0" sz="4000" u="none" cap="none" strike="noStrike">
              <a:solidFill>
                <a:srgbClr val="004EB2"/>
              </a:solidFill>
              <a:latin typeface="Google Sans Medium"/>
              <a:ea typeface="Google Sans Medium"/>
              <a:cs typeface="Google Sans Medium"/>
              <a:sym typeface="Google Sans Medium"/>
            </a:endParaRPr>
          </a:p>
        </p:txBody>
      </p:sp>
      <p:grpSp>
        <p:nvGrpSpPr>
          <p:cNvPr id="606" name="Google Shape;606;p30"/>
          <p:cNvGrpSpPr/>
          <p:nvPr/>
        </p:nvGrpSpPr>
        <p:grpSpPr>
          <a:xfrm>
            <a:off x="360000" y="2106001"/>
            <a:ext cx="5052000" cy="651600"/>
            <a:chOff x="360000" y="2106001"/>
            <a:chExt cx="5052000" cy="651600"/>
          </a:xfrm>
        </p:grpSpPr>
        <p:sp>
          <p:nvSpPr>
            <p:cNvPr id="607" name="Google Shape;607;p30"/>
            <p:cNvSpPr/>
            <p:nvPr/>
          </p:nvSpPr>
          <p:spPr>
            <a:xfrm>
              <a:off x="542400" y="2106001"/>
              <a:ext cx="4869600" cy="651600"/>
            </a:xfrm>
            <a:prstGeom prst="roundRect">
              <a:avLst>
                <a:gd fmla="val 19471" name="adj"/>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8" name="Google Shape;608;p30"/>
            <p:cNvSpPr txBox="1"/>
            <p:nvPr/>
          </p:nvSpPr>
          <p:spPr>
            <a:xfrm>
              <a:off x="901425" y="2186849"/>
              <a:ext cx="4317000" cy="291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Milline on sinu esmane reaktsioon sellele stsenaariumile?</a:t>
              </a:r>
              <a:endParaRPr b="0" i="0" sz="1500" u="none" cap="none" strike="noStrike">
                <a:solidFill>
                  <a:srgbClr val="202124"/>
                </a:solidFill>
                <a:latin typeface="Google Sans"/>
                <a:ea typeface="Google Sans"/>
                <a:cs typeface="Google Sans"/>
                <a:sym typeface="Google Sans"/>
              </a:endParaRPr>
            </a:p>
          </p:txBody>
        </p:sp>
        <p:sp>
          <p:nvSpPr>
            <p:cNvPr id="609" name="Google Shape;609;p30"/>
            <p:cNvSpPr/>
            <p:nvPr/>
          </p:nvSpPr>
          <p:spPr>
            <a:xfrm>
              <a:off x="360000" y="2248462"/>
              <a:ext cx="364800" cy="364800"/>
            </a:xfrm>
            <a:prstGeom prst="ellipse">
              <a:avLst/>
            </a:prstGeom>
            <a:solidFill>
              <a:schemeClr val="lt1"/>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0" name="Google Shape;610;p30"/>
            <p:cNvSpPr/>
            <p:nvPr/>
          </p:nvSpPr>
          <p:spPr>
            <a:xfrm>
              <a:off x="476882" y="2322576"/>
              <a:ext cx="121792" cy="221950"/>
            </a:xfrm>
            <a:prstGeom prst="rect">
              <a:avLst/>
            </a:prstGeom>
          </p:spPr>
          <p:txBody>
            <a:bodyPr>
              <a:prstTxWarp prst="textPlain"/>
            </a:bodyPr>
            <a:lstStyle/>
            <a:p>
              <a:pPr lvl="0" algn="ctr"/>
              <a:r>
                <a:rPr b="0" i="0">
                  <a:ln>
                    <a:noFill/>
                  </a:ln>
                  <a:solidFill>
                    <a:srgbClr val="004EB2"/>
                  </a:solidFill>
                  <a:latin typeface="Google Sans"/>
                </a:rPr>
                <a:t>?</a:t>
              </a:r>
            </a:p>
          </p:txBody>
        </p:sp>
      </p:grpSp>
      <p:grpSp>
        <p:nvGrpSpPr>
          <p:cNvPr id="611" name="Google Shape;611;p30"/>
          <p:cNvGrpSpPr/>
          <p:nvPr/>
        </p:nvGrpSpPr>
        <p:grpSpPr>
          <a:xfrm>
            <a:off x="360000" y="2960735"/>
            <a:ext cx="5052000" cy="651600"/>
            <a:chOff x="360000" y="2960735"/>
            <a:chExt cx="5052000" cy="651600"/>
          </a:xfrm>
        </p:grpSpPr>
        <p:sp>
          <p:nvSpPr>
            <p:cNvPr id="612" name="Google Shape;612;p30"/>
            <p:cNvSpPr/>
            <p:nvPr/>
          </p:nvSpPr>
          <p:spPr>
            <a:xfrm>
              <a:off x="542400" y="2960735"/>
              <a:ext cx="4869600" cy="651600"/>
            </a:xfrm>
            <a:prstGeom prst="roundRect">
              <a:avLst>
                <a:gd fmla="val 19471" name="adj"/>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3" name="Google Shape;613;p30"/>
            <p:cNvSpPr txBox="1"/>
            <p:nvPr/>
          </p:nvSpPr>
          <p:spPr>
            <a:xfrm>
              <a:off x="895800" y="3155458"/>
              <a:ext cx="4317000" cy="291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Mis on selles stsenaariumis problemaatiline?</a:t>
              </a:r>
              <a:endParaRPr b="0" i="0" sz="1500" u="none" cap="none" strike="noStrike">
                <a:solidFill>
                  <a:srgbClr val="202124"/>
                </a:solidFill>
                <a:latin typeface="Google Sans"/>
                <a:ea typeface="Google Sans"/>
                <a:cs typeface="Google Sans"/>
                <a:sym typeface="Google Sans"/>
              </a:endParaRPr>
            </a:p>
          </p:txBody>
        </p:sp>
        <p:sp>
          <p:nvSpPr>
            <p:cNvPr id="614" name="Google Shape;614;p30"/>
            <p:cNvSpPr/>
            <p:nvPr/>
          </p:nvSpPr>
          <p:spPr>
            <a:xfrm>
              <a:off x="360000" y="3103196"/>
              <a:ext cx="364800" cy="364800"/>
            </a:xfrm>
            <a:prstGeom prst="ellipse">
              <a:avLst/>
            </a:prstGeom>
            <a:solidFill>
              <a:schemeClr val="lt1"/>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5" name="Google Shape;615;p30"/>
            <p:cNvSpPr/>
            <p:nvPr/>
          </p:nvSpPr>
          <p:spPr>
            <a:xfrm>
              <a:off x="476882" y="3177310"/>
              <a:ext cx="121792" cy="221950"/>
            </a:xfrm>
            <a:prstGeom prst="rect">
              <a:avLst/>
            </a:prstGeom>
          </p:spPr>
          <p:txBody>
            <a:bodyPr>
              <a:prstTxWarp prst="textPlain"/>
            </a:bodyPr>
            <a:lstStyle/>
            <a:p>
              <a:pPr lvl="0" algn="ctr"/>
              <a:r>
                <a:rPr b="0" i="0">
                  <a:ln>
                    <a:noFill/>
                  </a:ln>
                  <a:solidFill>
                    <a:srgbClr val="004EB2"/>
                  </a:solidFill>
                  <a:latin typeface="Google Sans"/>
                </a:rPr>
                <a:t>?</a:t>
              </a:r>
            </a:p>
          </p:txBody>
        </p:sp>
      </p:grpSp>
      <p:pic>
        <p:nvPicPr>
          <p:cNvPr id="616" name="Google Shape;616;p30"/>
          <p:cNvPicPr preferRelativeResize="0"/>
          <p:nvPr/>
        </p:nvPicPr>
        <p:blipFill rotWithShape="1">
          <a:blip r:embed="rId3">
            <a:alphaModFix/>
          </a:blip>
          <a:srcRect b="0" l="0" r="15662" t="0"/>
          <a:stretch/>
        </p:blipFill>
        <p:spPr>
          <a:xfrm>
            <a:off x="5661750" y="1271350"/>
            <a:ext cx="3486152" cy="3511899"/>
          </a:xfrm>
          <a:prstGeom prst="rect">
            <a:avLst/>
          </a:prstGeom>
          <a:noFill/>
          <a:ln>
            <a:noFill/>
          </a:ln>
        </p:spPr>
      </p:pic>
      <p:cxnSp>
        <p:nvCxnSpPr>
          <p:cNvPr id="617" name="Google Shape;617;p30"/>
          <p:cNvCxnSpPr>
            <a:stCxn id="618" idx="1"/>
          </p:cNvCxnSpPr>
          <p:nvPr/>
        </p:nvCxnSpPr>
        <p:spPr>
          <a:xfrm>
            <a:off x="360000" y="360000"/>
            <a:ext cx="8787900" cy="0"/>
          </a:xfrm>
          <a:prstGeom prst="straightConnector1">
            <a:avLst/>
          </a:prstGeom>
          <a:noFill/>
          <a:ln cap="flat" cmpd="sng" w="9525">
            <a:solidFill>
              <a:srgbClr val="004EB2"/>
            </a:solidFill>
            <a:prstDash val="solid"/>
            <a:round/>
            <a:headEnd len="sm" w="sm" type="none"/>
            <a:tailEnd len="sm" w="sm" type="none"/>
          </a:ln>
        </p:spPr>
      </p:cxnSp>
      <p:sp>
        <p:nvSpPr>
          <p:cNvPr id="618" name="Google Shape;618;p30"/>
          <p:cNvSpPr/>
          <p:nvPr/>
        </p:nvSpPr>
        <p:spPr>
          <a:xfrm>
            <a:off x="360000" y="269700"/>
            <a:ext cx="1224900" cy="180600"/>
          </a:xfrm>
          <a:prstGeom prst="roundRect">
            <a:avLst>
              <a:gd fmla="val 50000" name="adj"/>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p30"/>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0" name="Google Shape;620;p30"/>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31"/>
          <p:cNvSpPr/>
          <p:nvPr/>
        </p:nvSpPr>
        <p:spPr>
          <a:xfrm>
            <a:off x="360000" y="1007550"/>
            <a:ext cx="5010000" cy="3776100"/>
          </a:xfrm>
          <a:prstGeom prst="roundRect">
            <a:avLst>
              <a:gd fmla="val 8107" name="adj"/>
            </a:avLst>
          </a:prstGeom>
          <a:solidFill>
            <a:srgbClr val="FFFFFF"/>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31"/>
          <p:cNvSpPr/>
          <p:nvPr/>
        </p:nvSpPr>
        <p:spPr>
          <a:xfrm>
            <a:off x="360000" y="632100"/>
            <a:ext cx="5010000" cy="824100"/>
          </a:xfrm>
          <a:prstGeom prst="round2SameRect">
            <a:avLst>
              <a:gd fmla="val 30594" name="adj1"/>
              <a:gd fmla="val 0" name="adj2"/>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p31"/>
          <p:cNvSpPr txBox="1"/>
          <p:nvPr/>
        </p:nvSpPr>
        <p:spPr>
          <a:xfrm>
            <a:off x="483650" y="1691500"/>
            <a:ext cx="4197000" cy="1667700"/>
          </a:xfrm>
          <a:prstGeom prst="rect">
            <a:avLst/>
          </a:prstGeom>
          <a:noFill/>
          <a:ln>
            <a:noFill/>
          </a:ln>
        </p:spPr>
        <p:txBody>
          <a:bodyPr anchorCtr="0" anchor="t" bIns="0" lIns="0" spcFirstLastPara="1" rIns="0" wrap="square" tIns="0">
            <a:noAutofit/>
          </a:bodyPr>
          <a:lstStyle/>
          <a:p>
            <a:pPr indent="-304800" lvl="0" marL="457200" marR="0" rtl="0" algn="l">
              <a:lnSpc>
                <a:spcPct val="125000"/>
              </a:lnSpc>
              <a:spcBef>
                <a:spcPts val="0"/>
              </a:spcBef>
              <a:spcAft>
                <a:spcPts val="0"/>
              </a:spcAft>
              <a:buClr>
                <a:srgbClr val="004EB2"/>
              </a:buClr>
              <a:buSzPts val="1200"/>
              <a:buFont typeface="Google Sans"/>
              <a:buChar char="●"/>
            </a:pPr>
            <a:r>
              <a:rPr b="0" i="0" lang="en-GB" sz="1500" u="none" cap="none" strike="noStrike">
                <a:solidFill>
                  <a:srgbClr val="202124"/>
                </a:solidFill>
                <a:latin typeface="Google Sans"/>
                <a:ea typeface="Google Sans"/>
                <a:cs typeface="Google Sans"/>
                <a:sym typeface="Google Sans"/>
              </a:rPr>
              <a:t>Nüüd, selle asemel et paluda Maril</a:t>
            </a:r>
            <a:r>
              <a:rPr b="0" i="1" lang="en-GB" sz="1500" u="none" cap="none" strike="noStrike">
                <a:solidFill>
                  <a:srgbClr val="202124"/>
                </a:solidFill>
                <a:latin typeface="Google Sans"/>
                <a:ea typeface="Google Sans"/>
                <a:cs typeface="Google Sans"/>
                <a:sym typeface="Google Sans"/>
              </a:rPr>
              <a:t> </a:t>
            </a:r>
            <a:r>
              <a:rPr b="0" i="0" lang="en-GB" sz="1500" u="none" cap="none" strike="noStrike">
                <a:solidFill>
                  <a:srgbClr val="202124"/>
                </a:solidFill>
                <a:latin typeface="Google Sans"/>
                <a:ea typeface="Google Sans"/>
                <a:cs typeface="Google Sans"/>
                <a:sym typeface="Google Sans"/>
              </a:rPr>
              <a:t>oma referaat lõpuni kirjutada, sisestab Rauno puuduoleva sisu </a:t>
            </a:r>
            <a:r>
              <a:rPr b="0" i="1" lang="en-GB" sz="1500" u="none" cap="none" strike="noStrike">
                <a:solidFill>
                  <a:srgbClr val="202124"/>
                </a:solidFill>
                <a:latin typeface="Google Sans"/>
                <a:ea typeface="Google Sans"/>
                <a:cs typeface="Google Sans"/>
                <a:sym typeface="Google Sans"/>
              </a:rPr>
              <a:t>Gemini-sse </a:t>
            </a:r>
            <a:r>
              <a:rPr b="0" i="0" lang="en-GB" sz="1500" u="none" cap="none" strike="noStrike">
                <a:solidFill>
                  <a:srgbClr val="202124"/>
                </a:solidFill>
                <a:latin typeface="Google Sans"/>
                <a:ea typeface="Google Sans"/>
                <a:cs typeface="Google Sans"/>
                <a:sym typeface="Google Sans"/>
              </a:rPr>
              <a:t>ning kopeerib saadud vastused oma töösse. </a:t>
            </a:r>
            <a:endParaRPr b="0" i="0" sz="1500" u="none" cap="none" strike="noStrike">
              <a:solidFill>
                <a:srgbClr val="202124"/>
              </a:solidFill>
              <a:latin typeface="Google Sans"/>
              <a:ea typeface="Google Sans"/>
              <a:cs typeface="Google Sans"/>
              <a:sym typeface="Google Sans"/>
            </a:endParaRPr>
          </a:p>
          <a:p>
            <a:pPr indent="-304800" lvl="0" marL="457200" marR="0" rtl="0" algn="l">
              <a:lnSpc>
                <a:spcPct val="125000"/>
              </a:lnSpc>
              <a:spcBef>
                <a:spcPts val="1000"/>
              </a:spcBef>
              <a:spcAft>
                <a:spcPts val="1000"/>
              </a:spcAft>
              <a:buClr>
                <a:srgbClr val="004EB2"/>
              </a:buClr>
              <a:buSzPts val="1200"/>
              <a:buFont typeface="Google Sans"/>
              <a:buChar char="●"/>
            </a:pPr>
            <a:r>
              <a:rPr b="0" i="0" lang="en-GB" sz="1500" u="none" cap="none" strike="noStrike">
                <a:solidFill>
                  <a:srgbClr val="202124"/>
                </a:solidFill>
                <a:latin typeface="Google Sans"/>
                <a:ea typeface="Google Sans"/>
                <a:cs typeface="Google Sans"/>
                <a:sym typeface="Google Sans"/>
              </a:rPr>
              <a:t>Seejärel esitab ta referaadi hindamiseks.</a:t>
            </a:r>
            <a:endParaRPr b="0" i="0" sz="1500" u="none" cap="none" strike="noStrike">
              <a:solidFill>
                <a:srgbClr val="202124"/>
              </a:solidFill>
              <a:latin typeface="Google Sans"/>
              <a:ea typeface="Google Sans"/>
              <a:cs typeface="Google Sans"/>
              <a:sym typeface="Google Sans"/>
            </a:endParaRPr>
          </a:p>
        </p:txBody>
      </p:sp>
      <p:sp>
        <p:nvSpPr>
          <p:cNvPr id="628" name="Google Shape;628;p31"/>
          <p:cNvSpPr txBox="1"/>
          <p:nvPr/>
        </p:nvSpPr>
        <p:spPr>
          <a:xfrm>
            <a:off x="542300" y="736093"/>
            <a:ext cx="5391300" cy="6696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3500"/>
              <a:buFont typeface="Arial"/>
              <a:buNone/>
            </a:pPr>
            <a:r>
              <a:rPr b="0" i="0" lang="en-GB" sz="3500" u="none" cap="none" strike="noStrike">
                <a:solidFill>
                  <a:schemeClr val="lt1"/>
                </a:solidFill>
                <a:latin typeface="Google Sans Medium"/>
                <a:ea typeface="Google Sans Medium"/>
                <a:cs typeface="Google Sans Medium"/>
                <a:sym typeface="Google Sans Medium"/>
              </a:rPr>
              <a:t>Mõtle järele</a:t>
            </a:r>
            <a:endParaRPr b="0" i="0" sz="3500" u="none" cap="none" strike="noStrike">
              <a:solidFill>
                <a:schemeClr val="lt1"/>
              </a:solidFill>
              <a:latin typeface="Google Sans Medium"/>
              <a:ea typeface="Google Sans Medium"/>
              <a:cs typeface="Google Sans Medium"/>
              <a:sym typeface="Google Sans Medium"/>
            </a:endParaRPr>
          </a:p>
        </p:txBody>
      </p:sp>
      <p:sp>
        <p:nvSpPr>
          <p:cNvPr id="629" name="Google Shape;629;p31"/>
          <p:cNvSpPr/>
          <p:nvPr/>
        </p:nvSpPr>
        <p:spPr>
          <a:xfrm>
            <a:off x="5883000" y="1326350"/>
            <a:ext cx="2901000" cy="3011400"/>
          </a:xfrm>
          <a:prstGeom prst="roundRect">
            <a:avLst>
              <a:gd fmla="val 5911" name="adj"/>
            </a:avLst>
          </a:prstGeom>
          <a:solidFill>
            <a:schemeClr val="dk2"/>
          </a:solidFill>
          <a:ln>
            <a:noFill/>
          </a:ln>
        </p:spPr>
        <p:txBody>
          <a:bodyPr anchorCtr="0" anchor="ctr" bIns="0" lIns="378000" spcFirstLastPara="1" rIns="37800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Google Sans"/>
                <a:ea typeface="Google Sans"/>
                <a:cs typeface="Google Sans"/>
                <a:sym typeface="Google Sans"/>
              </a:rPr>
              <a:t>Insert relevant image</a:t>
            </a:r>
            <a:endParaRPr b="0" i="0" sz="1600" u="none" cap="none" strike="noStrike">
              <a:solidFill>
                <a:srgbClr val="000000"/>
              </a:solidFill>
              <a:latin typeface="Google Sans"/>
              <a:ea typeface="Google Sans"/>
              <a:cs typeface="Google Sans"/>
              <a:sym typeface="Google Sans"/>
            </a:endParaRPr>
          </a:p>
        </p:txBody>
      </p:sp>
      <p:cxnSp>
        <p:nvCxnSpPr>
          <p:cNvPr id="630" name="Google Shape;630;p31"/>
          <p:cNvCxnSpPr>
            <a:stCxn id="631" idx="1"/>
          </p:cNvCxnSpPr>
          <p:nvPr/>
        </p:nvCxnSpPr>
        <p:spPr>
          <a:xfrm>
            <a:off x="360000" y="360000"/>
            <a:ext cx="8787900" cy="0"/>
          </a:xfrm>
          <a:prstGeom prst="straightConnector1">
            <a:avLst/>
          </a:prstGeom>
          <a:noFill/>
          <a:ln cap="flat" cmpd="sng" w="9525">
            <a:solidFill>
              <a:srgbClr val="004EB2"/>
            </a:solidFill>
            <a:prstDash val="solid"/>
            <a:round/>
            <a:headEnd len="sm" w="sm" type="none"/>
            <a:tailEnd len="sm" w="sm" type="none"/>
          </a:ln>
        </p:spPr>
      </p:cxnSp>
      <p:sp>
        <p:nvSpPr>
          <p:cNvPr id="631" name="Google Shape;631;p31"/>
          <p:cNvSpPr/>
          <p:nvPr/>
        </p:nvSpPr>
        <p:spPr>
          <a:xfrm>
            <a:off x="360000" y="269700"/>
            <a:ext cx="1224900" cy="180600"/>
          </a:xfrm>
          <a:prstGeom prst="roundRect">
            <a:avLst>
              <a:gd fmla="val 50000" name="adj"/>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31"/>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33" name="Google Shape;633;p31" title="2024-07-03_wtbrged_aus_photos_edited-160.jpg"/>
          <p:cNvPicPr preferRelativeResize="0"/>
          <p:nvPr/>
        </p:nvPicPr>
        <p:blipFill rotWithShape="1">
          <a:blip r:embed="rId3">
            <a:alphaModFix/>
          </a:blip>
          <a:srcRect b="0" l="16937" r="14574" t="0"/>
          <a:stretch/>
        </p:blipFill>
        <p:spPr>
          <a:xfrm>
            <a:off x="5883000" y="1326350"/>
            <a:ext cx="3087900" cy="3011400"/>
          </a:xfrm>
          <a:prstGeom prst="roundRect">
            <a:avLst>
              <a:gd fmla="val 5214" name="adj"/>
            </a:avLst>
          </a:prstGeom>
          <a:noFill/>
          <a:ln>
            <a:noFill/>
          </a:ln>
        </p:spPr>
      </p:pic>
      <p:sp>
        <p:nvSpPr>
          <p:cNvPr id="634" name="Google Shape;634;p31"/>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sp>
        <p:nvSpPr>
          <p:cNvPr id="639" name="Google Shape;639;p32"/>
          <p:cNvSpPr txBox="1"/>
          <p:nvPr/>
        </p:nvSpPr>
        <p:spPr>
          <a:xfrm>
            <a:off x="364275" y="717261"/>
            <a:ext cx="5391300" cy="5541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4000"/>
              <a:buFont typeface="Arial"/>
              <a:buNone/>
            </a:pPr>
            <a:r>
              <a:rPr b="0" i="0" lang="en-GB" sz="4000" u="none" cap="none" strike="noStrike">
                <a:solidFill>
                  <a:srgbClr val="004EB2"/>
                </a:solidFill>
                <a:latin typeface="Google Sans Medium"/>
                <a:ea typeface="Google Sans Medium"/>
                <a:cs typeface="Google Sans Medium"/>
                <a:sym typeface="Google Sans Medium"/>
              </a:rPr>
              <a:t>Arutleme</a:t>
            </a:r>
            <a:endParaRPr b="0" i="0" sz="4000" u="none" cap="none" strike="noStrike">
              <a:solidFill>
                <a:srgbClr val="004EB2"/>
              </a:solidFill>
              <a:latin typeface="Google Sans Medium"/>
              <a:ea typeface="Google Sans Medium"/>
              <a:cs typeface="Google Sans Medium"/>
              <a:sym typeface="Google Sans Medium"/>
            </a:endParaRPr>
          </a:p>
        </p:txBody>
      </p:sp>
      <p:grpSp>
        <p:nvGrpSpPr>
          <p:cNvPr id="640" name="Google Shape;640;p32"/>
          <p:cNvGrpSpPr/>
          <p:nvPr/>
        </p:nvGrpSpPr>
        <p:grpSpPr>
          <a:xfrm>
            <a:off x="360000" y="1734826"/>
            <a:ext cx="5052000" cy="651600"/>
            <a:chOff x="360000" y="2106001"/>
            <a:chExt cx="5052000" cy="651600"/>
          </a:xfrm>
        </p:grpSpPr>
        <p:sp>
          <p:nvSpPr>
            <p:cNvPr id="641" name="Google Shape;641;p32"/>
            <p:cNvSpPr/>
            <p:nvPr/>
          </p:nvSpPr>
          <p:spPr>
            <a:xfrm>
              <a:off x="542400" y="2106001"/>
              <a:ext cx="4869600" cy="651600"/>
            </a:xfrm>
            <a:prstGeom prst="roundRect">
              <a:avLst>
                <a:gd fmla="val 19471" name="adj"/>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2" name="Google Shape;642;p32"/>
            <p:cNvSpPr txBox="1"/>
            <p:nvPr/>
          </p:nvSpPr>
          <p:spPr>
            <a:xfrm>
              <a:off x="895800" y="2175100"/>
              <a:ext cx="4516200" cy="291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Milline on sinu esmane reaktsioon sellele stsenaariumile?</a:t>
              </a:r>
              <a:endParaRPr b="0" i="0" sz="1500" u="none" cap="none" strike="noStrike">
                <a:solidFill>
                  <a:srgbClr val="202124"/>
                </a:solidFill>
                <a:latin typeface="Google Sans"/>
                <a:ea typeface="Google Sans"/>
                <a:cs typeface="Google Sans"/>
                <a:sym typeface="Google Sans"/>
              </a:endParaRPr>
            </a:p>
          </p:txBody>
        </p:sp>
        <p:sp>
          <p:nvSpPr>
            <p:cNvPr id="643" name="Google Shape;643;p32"/>
            <p:cNvSpPr/>
            <p:nvPr/>
          </p:nvSpPr>
          <p:spPr>
            <a:xfrm>
              <a:off x="360000" y="2248462"/>
              <a:ext cx="364800" cy="364800"/>
            </a:xfrm>
            <a:prstGeom prst="ellipse">
              <a:avLst/>
            </a:prstGeom>
            <a:solidFill>
              <a:schemeClr val="lt1"/>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32"/>
            <p:cNvSpPr/>
            <p:nvPr/>
          </p:nvSpPr>
          <p:spPr>
            <a:xfrm>
              <a:off x="476882" y="2322576"/>
              <a:ext cx="121792" cy="221950"/>
            </a:xfrm>
            <a:prstGeom prst="rect">
              <a:avLst/>
            </a:prstGeom>
          </p:spPr>
          <p:txBody>
            <a:bodyPr>
              <a:prstTxWarp prst="textPlain"/>
            </a:bodyPr>
            <a:lstStyle/>
            <a:p>
              <a:pPr lvl="0" algn="ctr"/>
              <a:r>
                <a:rPr b="0" i="0">
                  <a:ln>
                    <a:noFill/>
                  </a:ln>
                  <a:solidFill>
                    <a:srgbClr val="004EB2"/>
                  </a:solidFill>
                  <a:latin typeface="Google Sans"/>
                </a:rPr>
                <a:t>?</a:t>
              </a:r>
            </a:p>
          </p:txBody>
        </p:sp>
      </p:grpSp>
      <p:grpSp>
        <p:nvGrpSpPr>
          <p:cNvPr id="645" name="Google Shape;645;p32"/>
          <p:cNvGrpSpPr/>
          <p:nvPr/>
        </p:nvGrpSpPr>
        <p:grpSpPr>
          <a:xfrm>
            <a:off x="360000" y="2542475"/>
            <a:ext cx="5052000" cy="934800"/>
            <a:chOff x="360000" y="1975200"/>
            <a:chExt cx="5052000" cy="934800"/>
          </a:xfrm>
        </p:grpSpPr>
        <p:sp>
          <p:nvSpPr>
            <p:cNvPr id="646" name="Google Shape;646;p32"/>
            <p:cNvSpPr/>
            <p:nvPr/>
          </p:nvSpPr>
          <p:spPr>
            <a:xfrm>
              <a:off x="542400" y="1975200"/>
              <a:ext cx="4869600" cy="934800"/>
            </a:xfrm>
            <a:prstGeom prst="roundRect">
              <a:avLst>
                <a:gd fmla="val 14167" name="adj"/>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32"/>
            <p:cNvSpPr txBox="1"/>
            <p:nvPr/>
          </p:nvSpPr>
          <p:spPr>
            <a:xfrm>
              <a:off x="895800" y="2194446"/>
              <a:ext cx="4317000" cy="291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Mida oleks saanud Rauno selles olukorras teisiti teha?</a:t>
              </a:r>
              <a:endParaRPr b="0" i="0" sz="1500" u="none" cap="none" strike="noStrike">
                <a:solidFill>
                  <a:srgbClr val="202124"/>
                </a:solidFill>
                <a:latin typeface="Google Sans"/>
                <a:ea typeface="Google Sans"/>
                <a:cs typeface="Google Sans"/>
                <a:sym typeface="Google Sans"/>
              </a:endParaRPr>
            </a:p>
          </p:txBody>
        </p:sp>
        <p:sp>
          <p:nvSpPr>
            <p:cNvPr id="648" name="Google Shape;648;p32"/>
            <p:cNvSpPr/>
            <p:nvPr/>
          </p:nvSpPr>
          <p:spPr>
            <a:xfrm>
              <a:off x="360000" y="2248462"/>
              <a:ext cx="364800" cy="364800"/>
            </a:xfrm>
            <a:prstGeom prst="ellipse">
              <a:avLst/>
            </a:prstGeom>
            <a:solidFill>
              <a:schemeClr val="lt1"/>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p32"/>
            <p:cNvSpPr/>
            <p:nvPr/>
          </p:nvSpPr>
          <p:spPr>
            <a:xfrm>
              <a:off x="476882" y="2322576"/>
              <a:ext cx="121792" cy="221950"/>
            </a:xfrm>
            <a:prstGeom prst="rect">
              <a:avLst/>
            </a:prstGeom>
          </p:spPr>
          <p:txBody>
            <a:bodyPr>
              <a:prstTxWarp prst="textPlain"/>
            </a:bodyPr>
            <a:lstStyle/>
            <a:p>
              <a:pPr lvl="0" algn="ctr"/>
              <a:r>
                <a:rPr b="0" i="0">
                  <a:ln>
                    <a:noFill/>
                  </a:ln>
                  <a:solidFill>
                    <a:srgbClr val="004EB2"/>
                  </a:solidFill>
                  <a:latin typeface="Google Sans"/>
                </a:rPr>
                <a:t>?</a:t>
              </a:r>
            </a:p>
          </p:txBody>
        </p:sp>
      </p:grpSp>
      <p:grpSp>
        <p:nvGrpSpPr>
          <p:cNvPr id="650" name="Google Shape;650;p32"/>
          <p:cNvGrpSpPr/>
          <p:nvPr/>
        </p:nvGrpSpPr>
        <p:grpSpPr>
          <a:xfrm>
            <a:off x="360000" y="3641804"/>
            <a:ext cx="5052000" cy="980100"/>
            <a:chOff x="360000" y="1975200"/>
            <a:chExt cx="5052000" cy="980100"/>
          </a:xfrm>
        </p:grpSpPr>
        <p:sp>
          <p:nvSpPr>
            <p:cNvPr id="651" name="Google Shape;651;p32"/>
            <p:cNvSpPr/>
            <p:nvPr/>
          </p:nvSpPr>
          <p:spPr>
            <a:xfrm>
              <a:off x="542400" y="1975200"/>
              <a:ext cx="4869600" cy="980100"/>
            </a:xfrm>
            <a:prstGeom prst="roundRect">
              <a:avLst>
                <a:gd fmla="val 14167" name="adj"/>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32"/>
            <p:cNvSpPr txBox="1"/>
            <p:nvPr/>
          </p:nvSpPr>
          <p:spPr>
            <a:xfrm>
              <a:off x="895800" y="2194446"/>
              <a:ext cx="4317000" cy="291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Kas vastuse otsene kopeerimine </a:t>
              </a:r>
              <a:r>
                <a:rPr b="0" i="1" lang="en-GB" sz="1500" u="none" cap="none" strike="noStrike">
                  <a:solidFill>
                    <a:srgbClr val="202124"/>
                  </a:solidFill>
                  <a:latin typeface="Google Sans"/>
                  <a:ea typeface="Google Sans"/>
                  <a:cs typeface="Google Sans"/>
                  <a:sym typeface="Google Sans"/>
                </a:rPr>
                <a:t>Gemini-st </a:t>
              </a:r>
              <a:r>
                <a:rPr b="0" i="0" lang="en-GB" sz="1500" u="none" cap="none" strike="noStrike">
                  <a:solidFill>
                    <a:srgbClr val="202124"/>
                  </a:solidFill>
                  <a:latin typeface="Google Sans"/>
                  <a:ea typeface="Google Sans"/>
                  <a:cs typeface="Google Sans"/>
                  <a:sym typeface="Google Sans"/>
                </a:rPr>
                <a:t>ja selle esitamine on petmine?</a:t>
              </a:r>
              <a:endParaRPr b="0" i="0" sz="1500" u="none" cap="none" strike="noStrike">
                <a:solidFill>
                  <a:srgbClr val="202124"/>
                </a:solidFill>
                <a:latin typeface="Google Sans"/>
                <a:ea typeface="Google Sans"/>
                <a:cs typeface="Google Sans"/>
                <a:sym typeface="Google Sans"/>
              </a:endParaRPr>
            </a:p>
          </p:txBody>
        </p:sp>
        <p:sp>
          <p:nvSpPr>
            <p:cNvPr id="653" name="Google Shape;653;p32"/>
            <p:cNvSpPr/>
            <p:nvPr/>
          </p:nvSpPr>
          <p:spPr>
            <a:xfrm>
              <a:off x="360000" y="2248462"/>
              <a:ext cx="364800" cy="364800"/>
            </a:xfrm>
            <a:prstGeom prst="ellipse">
              <a:avLst/>
            </a:prstGeom>
            <a:solidFill>
              <a:schemeClr val="lt1"/>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p32"/>
            <p:cNvSpPr/>
            <p:nvPr/>
          </p:nvSpPr>
          <p:spPr>
            <a:xfrm>
              <a:off x="476882" y="2322576"/>
              <a:ext cx="121792" cy="221950"/>
            </a:xfrm>
            <a:prstGeom prst="rect">
              <a:avLst/>
            </a:prstGeom>
          </p:spPr>
          <p:txBody>
            <a:bodyPr>
              <a:prstTxWarp prst="textPlain"/>
            </a:bodyPr>
            <a:lstStyle/>
            <a:p>
              <a:pPr lvl="0" algn="ctr"/>
              <a:r>
                <a:rPr b="0" i="0">
                  <a:ln>
                    <a:noFill/>
                  </a:ln>
                  <a:solidFill>
                    <a:srgbClr val="004EB2"/>
                  </a:solidFill>
                  <a:latin typeface="Google Sans"/>
                </a:rPr>
                <a:t>?</a:t>
              </a:r>
            </a:p>
          </p:txBody>
        </p:sp>
      </p:grpSp>
      <p:cxnSp>
        <p:nvCxnSpPr>
          <p:cNvPr id="655" name="Google Shape;655;p32"/>
          <p:cNvCxnSpPr>
            <a:stCxn id="656" idx="1"/>
          </p:cNvCxnSpPr>
          <p:nvPr/>
        </p:nvCxnSpPr>
        <p:spPr>
          <a:xfrm>
            <a:off x="360000" y="360000"/>
            <a:ext cx="8787900" cy="0"/>
          </a:xfrm>
          <a:prstGeom prst="straightConnector1">
            <a:avLst/>
          </a:prstGeom>
          <a:noFill/>
          <a:ln cap="flat" cmpd="sng" w="9525">
            <a:solidFill>
              <a:srgbClr val="004EB2"/>
            </a:solidFill>
            <a:prstDash val="solid"/>
            <a:round/>
            <a:headEnd len="sm" w="sm" type="none"/>
            <a:tailEnd len="sm" w="sm" type="none"/>
          </a:ln>
        </p:spPr>
      </p:cxnSp>
      <p:sp>
        <p:nvSpPr>
          <p:cNvPr id="656" name="Google Shape;656;p32"/>
          <p:cNvSpPr/>
          <p:nvPr/>
        </p:nvSpPr>
        <p:spPr>
          <a:xfrm>
            <a:off x="360000" y="269700"/>
            <a:ext cx="1224900" cy="180600"/>
          </a:xfrm>
          <a:prstGeom prst="roundRect">
            <a:avLst>
              <a:gd fmla="val 50000" name="adj"/>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32"/>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58" name="Google Shape;658;p32"/>
          <p:cNvPicPr preferRelativeResize="0"/>
          <p:nvPr/>
        </p:nvPicPr>
        <p:blipFill rotWithShape="1">
          <a:blip r:embed="rId3">
            <a:alphaModFix/>
          </a:blip>
          <a:srcRect b="0" l="0" r="5078" t="0"/>
          <a:stretch/>
        </p:blipFill>
        <p:spPr>
          <a:xfrm>
            <a:off x="6095775" y="743550"/>
            <a:ext cx="3052125" cy="3878349"/>
          </a:xfrm>
          <a:prstGeom prst="rect">
            <a:avLst/>
          </a:prstGeom>
          <a:noFill/>
          <a:ln>
            <a:noFill/>
          </a:ln>
        </p:spPr>
      </p:pic>
      <p:sp>
        <p:nvSpPr>
          <p:cNvPr id="659" name="Google Shape;659;p32"/>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p33"/>
          <p:cNvSpPr/>
          <p:nvPr/>
        </p:nvSpPr>
        <p:spPr>
          <a:xfrm>
            <a:off x="360000" y="660250"/>
            <a:ext cx="9489600" cy="809400"/>
          </a:xfrm>
          <a:prstGeom prst="roundRect">
            <a:avLst>
              <a:gd fmla="val 50000" name="adj"/>
            </a:avLst>
          </a:prstGeom>
          <a:solidFill>
            <a:srgbClr val="FFFFFF"/>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33"/>
          <p:cNvSpPr txBox="1"/>
          <p:nvPr/>
        </p:nvSpPr>
        <p:spPr>
          <a:xfrm>
            <a:off x="1241500" y="713350"/>
            <a:ext cx="8608200" cy="5586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2700"/>
              <a:buFont typeface="Arial"/>
              <a:buNone/>
            </a:pPr>
            <a:r>
              <a:rPr b="0" i="0" lang="en-GB" sz="2700" u="none" cap="none" strike="noStrike">
                <a:solidFill>
                  <a:srgbClr val="004EB2"/>
                </a:solidFill>
                <a:latin typeface="Google Sans Medium"/>
                <a:ea typeface="Google Sans Medium"/>
                <a:cs typeface="Google Sans Medium"/>
                <a:sym typeface="Google Sans Medium"/>
              </a:rPr>
              <a:t>Kuidas kasutada tehisintellekti ausalt ja eetiliselt</a:t>
            </a:r>
            <a:endParaRPr b="0" i="0" sz="2700" u="none" cap="none" strike="noStrike">
              <a:solidFill>
                <a:srgbClr val="004EB2"/>
              </a:solidFill>
              <a:latin typeface="Google Sans Medium"/>
              <a:ea typeface="Google Sans Medium"/>
              <a:cs typeface="Google Sans Medium"/>
              <a:sym typeface="Google Sans Medium"/>
            </a:endParaRPr>
          </a:p>
        </p:txBody>
      </p:sp>
      <p:sp>
        <p:nvSpPr>
          <p:cNvPr id="666" name="Google Shape;666;p33"/>
          <p:cNvSpPr txBox="1"/>
          <p:nvPr/>
        </p:nvSpPr>
        <p:spPr>
          <a:xfrm>
            <a:off x="756625" y="1805600"/>
            <a:ext cx="4620300" cy="30114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600"/>
              <a:buFont typeface="Arial"/>
              <a:buNone/>
            </a:pPr>
            <a:r>
              <a:rPr b="0" i="0" lang="en-GB" sz="1600" u="none" cap="none" strike="noStrike">
                <a:solidFill>
                  <a:srgbClr val="202124"/>
                </a:solidFill>
                <a:latin typeface="Google Sans"/>
                <a:ea typeface="Google Sans"/>
                <a:cs typeface="Google Sans"/>
                <a:sym typeface="Google Sans"/>
              </a:rPr>
              <a:t>Võid paluda </a:t>
            </a:r>
            <a:r>
              <a:rPr b="0" i="1" lang="en-GB" sz="1600" u="none" cap="none" strike="noStrike">
                <a:solidFill>
                  <a:srgbClr val="202124"/>
                </a:solidFill>
                <a:latin typeface="Google Sans"/>
                <a:ea typeface="Google Sans"/>
                <a:cs typeface="Google Sans"/>
                <a:sym typeface="Google Sans"/>
              </a:rPr>
              <a:t>Gemini</a:t>
            </a:r>
            <a:r>
              <a:rPr b="0" i="0" lang="en-GB" sz="1600" u="none" cap="none" strike="noStrike">
                <a:solidFill>
                  <a:srgbClr val="202124"/>
                </a:solidFill>
                <a:latin typeface="Google Sans"/>
                <a:ea typeface="Google Sans"/>
                <a:cs typeface="Google Sans"/>
                <a:sym typeface="Google Sans"/>
              </a:rPr>
              <a:t>-t, et see aitaks sul leida erinevaid viise, kuidas referaadile läheneda.</a:t>
            </a:r>
            <a:endParaRPr b="0" i="0" sz="1600" u="none" cap="none" strike="noStrike">
              <a:solidFill>
                <a:srgbClr val="202124"/>
              </a:solidFill>
              <a:latin typeface="Google Sans"/>
              <a:ea typeface="Google Sans"/>
              <a:cs typeface="Google Sans"/>
              <a:sym typeface="Google Sans"/>
            </a:endParaRPr>
          </a:p>
          <a:p>
            <a:pPr indent="0" lvl="0" marL="0" marR="0" rtl="0" algn="l">
              <a:lnSpc>
                <a:spcPct val="125000"/>
              </a:lnSpc>
              <a:spcBef>
                <a:spcPts val="1000"/>
              </a:spcBef>
              <a:spcAft>
                <a:spcPts val="0"/>
              </a:spcAft>
              <a:buClr>
                <a:srgbClr val="000000"/>
              </a:buClr>
              <a:buSzPts val="1600"/>
              <a:buFont typeface="Arial"/>
              <a:buNone/>
            </a:pPr>
            <a:r>
              <a:rPr b="0" i="0" lang="en-GB" sz="1600" u="none" cap="none" strike="noStrike">
                <a:solidFill>
                  <a:srgbClr val="202124"/>
                </a:solidFill>
                <a:latin typeface="Google Sans"/>
                <a:ea typeface="Google Sans"/>
                <a:cs typeface="Google Sans"/>
                <a:sym typeface="Google Sans"/>
              </a:rPr>
              <a:t>Saad küsida nõu, kuidas leida uusi ideid või ületada kirjutamisblokki.</a:t>
            </a:r>
            <a:endParaRPr b="0" i="0" sz="1600" u="none" cap="none" strike="noStrike">
              <a:solidFill>
                <a:srgbClr val="202124"/>
              </a:solidFill>
              <a:latin typeface="Google Sans"/>
              <a:ea typeface="Google Sans"/>
              <a:cs typeface="Google Sans"/>
              <a:sym typeface="Google Sans"/>
            </a:endParaRPr>
          </a:p>
          <a:p>
            <a:pPr indent="0" lvl="0" marL="0" marR="0" rtl="0" algn="l">
              <a:lnSpc>
                <a:spcPct val="125000"/>
              </a:lnSpc>
              <a:spcBef>
                <a:spcPts val="1000"/>
              </a:spcBef>
              <a:spcAft>
                <a:spcPts val="0"/>
              </a:spcAft>
              <a:buClr>
                <a:srgbClr val="000000"/>
              </a:buClr>
              <a:buSzPts val="1600"/>
              <a:buFont typeface="Arial"/>
              <a:buNone/>
            </a:pPr>
            <a:r>
              <a:rPr b="0" i="0" lang="en-GB" sz="1600" u="none" cap="none" strike="noStrike">
                <a:solidFill>
                  <a:srgbClr val="202124"/>
                </a:solidFill>
                <a:latin typeface="Google Sans"/>
                <a:ea typeface="Google Sans"/>
                <a:cs typeface="Google Sans"/>
                <a:sym typeface="Google Sans"/>
              </a:rPr>
              <a:t>Samuti võid esitada küsimusi või paluda mõnda ideed või teema põhjalikumat selgitamist.</a:t>
            </a:r>
            <a:endParaRPr b="0" i="0" sz="1600" u="none" cap="none" strike="noStrike">
              <a:solidFill>
                <a:srgbClr val="202124"/>
              </a:solidFill>
              <a:latin typeface="Google Sans"/>
              <a:ea typeface="Google Sans"/>
              <a:cs typeface="Google Sans"/>
              <a:sym typeface="Google Sans"/>
            </a:endParaRPr>
          </a:p>
          <a:p>
            <a:pPr indent="0" lvl="0" marL="0" marR="0" rtl="0" algn="l">
              <a:lnSpc>
                <a:spcPct val="125000"/>
              </a:lnSpc>
              <a:spcBef>
                <a:spcPts val="1000"/>
              </a:spcBef>
              <a:spcAft>
                <a:spcPts val="1000"/>
              </a:spcAft>
              <a:buClr>
                <a:srgbClr val="000000"/>
              </a:buClr>
              <a:buSzPts val="1600"/>
              <a:buFont typeface="Arial"/>
              <a:buNone/>
            </a:pPr>
            <a:r>
              <a:t/>
            </a:r>
            <a:endParaRPr b="0" i="0" sz="1600" u="none" cap="none" strike="noStrike">
              <a:solidFill>
                <a:srgbClr val="202124"/>
              </a:solidFill>
              <a:latin typeface="Google Sans"/>
              <a:ea typeface="Google Sans"/>
              <a:cs typeface="Google Sans"/>
              <a:sym typeface="Google Sans"/>
            </a:endParaRPr>
          </a:p>
        </p:txBody>
      </p:sp>
      <p:sp>
        <p:nvSpPr>
          <p:cNvPr id="667" name="Google Shape;667;p33"/>
          <p:cNvSpPr/>
          <p:nvPr/>
        </p:nvSpPr>
        <p:spPr>
          <a:xfrm>
            <a:off x="388925" y="1831576"/>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004E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668" name="Google Shape;668;p33"/>
          <p:cNvSpPr/>
          <p:nvPr/>
        </p:nvSpPr>
        <p:spPr>
          <a:xfrm>
            <a:off x="388925" y="2562772"/>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004E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669" name="Google Shape;669;p33"/>
          <p:cNvSpPr/>
          <p:nvPr/>
        </p:nvSpPr>
        <p:spPr>
          <a:xfrm>
            <a:off x="388929" y="3298426"/>
            <a:ext cx="198750" cy="198751"/>
          </a:xfrm>
          <a:custGeom>
            <a:rect b="b" l="l" r="r" t="t"/>
            <a:pathLst>
              <a:path extrusionOk="0" h="1045" w="1046">
                <a:moveTo>
                  <a:pt x="522" y="0"/>
                </a:moveTo>
                <a:cubicBezTo>
                  <a:pt x="235" y="0"/>
                  <a:pt x="0" y="234"/>
                  <a:pt x="0" y="522"/>
                </a:cubicBezTo>
                <a:cubicBezTo>
                  <a:pt x="0" y="810"/>
                  <a:pt x="234" y="1044"/>
                  <a:pt x="522" y="1044"/>
                </a:cubicBezTo>
                <a:cubicBezTo>
                  <a:pt x="809" y="1044"/>
                  <a:pt x="1045" y="810"/>
                  <a:pt x="1045" y="522"/>
                </a:cubicBezTo>
                <a:cubicBezTo>
                  <a:pt x="1045" y="234"/>
                  <a:pt x="810" y="0"/>
                  <a:pt x="522" y="0"/>
                </a:cubicBezTo>
                <a:close/>
                <a:moveTo>
                  <a:pt x="418" y="781"/>
                </a:moveTo>
                <a:lnTo>
                  <a:pt x="156" y="519"/>
                </a:lnTo>
                <a:lnTo>
                  <a:pt x="229" y="445"/>
                </a:lnTo>
                <a:lnTo>
                  <a:pt x="418" y="632"/>
                </a:lnTo>
                <a:lnTo>
                  <a:pt x="816" y="234"/>
                </a:lnTo>
                <a:lnTo>
                  <a:pt x="889" y="307"/>
                </a:lnTo>
                <a:lnTo>
                  <a:pt x="418" y="781"/>
                </a:lnTo>
                <a:close/>
              </a:path>
            </a:pathLst>
          </a:custGeom>
          <a:solidFill>
            <a:srgbClr val="004EB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33"/>
          <p:cNvSpPr/>
          <p:nvPr/>
        </p:nvSpPr>
        <p:spPr>
          <a:xfrm>
            <a:off x="688311" y="830285"/>
            <a:ext cx="394897" cy="439864"/>
          </a:xfrm>
          <a:custGeom>
            <a:rect b="b" l="l" r="r" t="t"/>
            <a:pathLst>
              <a:path extrusionOk="0" h="11885" w="10670">
                <a:moveTo>
                  <a:pt x="5359" y="1192"/>
                </a:moveTo>
                <a:lnTo>
                  <a:pt x="5597" y="1215"/>
                </a:lnTo>
                <a:lnTo>
                  <a:pt x="5764" y="1382"/>
                </a:lnTo>
                <a:lnTo>
                  <a:pt x="5906" y="1525"/>
                </a:lnTo>
                <a:lnTo>
                  <a:pt x="5954" y="1787"/>
                </a:lnTo>
                <a:lnTo>
                  <a:pt x="5906" y="2049"/>
                </a:lnTo>
                <a:lnTo>
                  <a:pt x="5764" y="2239"/>
                </a:lnTo>
                <a:lnTo>
                  <a:pt x="5597" y="2382"/>
                </a:lnTo>
                <a:lnTo>
                  <a:pt x="5359" y="2406"/>
                </a:lnTo>
                <a:lnTo>
                  <a:pt x="5121" y="2382"/>
                </a:lnTo>
                <a:lnTo>
                  <a:pt x="4930" y="2239"/>
                </a:lnTo>
                <a:lnTo>
                  <a:pt x="4787" y="2025"/>
                </a:lnTo>
                <a:lnTo>
                  <a:pt x="4763" y="1787"/>
                </a:lnTo>
                <a:lnTo>
                  <a:pt x="4787" y="1549"/>
                </a:lnTo>
                <a:lnTo>
                  <a:pt x="4930" y="1382"/>
                </a:lnTo>
                <a:lnTo>
                  <a:pt x="5121" y="1215"/>
                </a:lnTo>
                <a:lnTo>
                  <a:pt x="5359" y="1192"/>
                </a:lnTo>
                <a:close/>
                <a:moveTo>
                  <a:pt x="8336" y="3573"/>
                </a:moveTo>
                <a:lnTo>
                  <a:pt x="8336" y="4764"/>
                </a:lnTo>
                <a:lnTo>
                  <a:pt x="2334" y="4764"/>
                </a:lnTo>
                <a:lnTo>
                  <a:pt x="2334" y="3573"/>
                </a:lnTo>
                <a:close/>
                <a:moveTo>
                  <a:pt x="8336" y="5978"/>
                </a:moveTo>
                <a:lnTo>
                  <a:pt x="8336" y="7145"/>
                </a:lnTo>
                <a:lnTo>
                  <a:pt x="2334" y="7145"/>
                </a:lnTo>
                <a:lnTo>
                  <a:pt x="2334" y="5978"/>
                </a:lnTo>
                <a:close/>
                <a:moveTo>
                  <a:pt x="6549" y="8336"/>
                </a:moveTo>
                <a:lnTo>
                  <a:pt x="6549" y="9527"/>
                </a:lnTo>
                <a:lnTo>
                  <a:pt x="2334" y="9527"/>
                </a:lnTo>
                <a:lnTo>
                  <a:pt x="2334" y="8336"/>
                </a:lnTo>
                <a:close/>
                <a:moveTo>
                  <a:pt x="5049" y="1"/>
                </a:moveTo>
                <a:lnTo>
                  <a:pt x="4525" y="168"/>
                </a:lnTo>
                <a:lnTo>
                  <a:pt x="4311" y="334"/>
                </a:lnTo>
                <a:lnTo>
                  <a:pt x="4097" y="501"/>
                </a:lnTo>
                <a:lnTo>
                  <a:pt x="3763" y="930"/>
                </a:lnTo>
                <a:lnTo>
                  <a:pt x="3644" y="1192"/>
                </a:lnTo>
                <a:lnTo>
                  <a:pt x="1191" y="1192"/>
                </a:lnTo>
                <a:lnTo>
                  <a:pt x="953" y="1215"/>
                </a:lnTo>
                <a:lnTo>
                  <a:pt x="524" y="1382"/>
                </a:lnTo>
                <a:lnTo>
                  <a:pt x="358" y="1549"/>
                </a:lnTo>
                <a:lnTo>
                  <a:pt x="191" y="1739"/>
                </a:lnTo>
                <a:lnTo>
                  <a:pt x="0" y="2144"/>
                </a:lnTo>
                <a:lnTo>
                  <a:pt x="0" y="2382"/>
                </a:lnTo>
                <a:lnTo>
                  <a:pt x="0" y="10694"/>
                </a:lnTo>
                <a:lnTo>
                  <a:pt x="0" y="10932"/>
                </a:lnTo>
                <a:lnTo>
                  <a:pt x="191" y="11336"/>
                </a:lnTo>
                <a:lnTo>
                  <a:pt x="358" y="11527"/>
                </a:lnTo>
                <a:lnTo>
                  <a:pt x="524" y="11694"/>
                </a:lnTo>
                <a:lnTo>
                  <a:pt x="929" y="11860"/>
                </a:lnTo>
                <a:lnTo>
                  <a:pt x="1191" y="11884"/>
                </a:lnTo>
                <a:lnTo>
                  <a:pt x="9479" y="11884"/>
                </a:lnTo>
                <a:lnTo>
                  <a:pt x="9717" y="11860"/>
                </a:lnTo>
                <a:lnTo>
                  <a:pt x="10122" y="11694"/>
                </a:lnTo>
                <a:lnTo>
                  <a:pt x="10312" y="11527"/>
                </a:lnTo>
                <a:lnTo>
                  <a:pt x="10479" y="11336"/>
                </a:lnTo>
                <a:lnTo>
                  <a:pt x="10669" y="10932"/>
                </a:lnTo>
                <a:lnTo>
                  <a:pt x="10669" y="10694"/>
                </a:lnTo>
                <a:lnTo>
                  <a:pt x="10669" y="2382"/>
                </a:lnTo>
                <a:lnTo>
                  <a:pt x="10669" y="2168"/>
                </a:lnTo>
                <a:lnTo>
                  <a:pt x="10479" y="1739"/>
                </a:lnTo>
                <a:lnTo>
                  <a:pt x="10312" y="1549"/>
                </a:lnTo>
                <a:lnTo>
                  <a:pt x="10145" y="1382"/>
                </a:lnTo>
                <a:lnTo>
                  <a:pt x="9717" y="1215"/>
                </a:lnTo>
                <a:lnTo>
                  <a:pt x="9479" y="1192"/>
                </a:lnTo>
                <a:lnTo>
                  <a:pt x="7050" y="1192"/>
                </a:lnTo>
                <a:lnTo>
                  <a:pt x="6931" y="930"/>
                </a:lnTo>
                <a:lnTo>
                  <a:pt x="6597" y="501"/>
                </a:lnTo>
                <a:lnTo>
                  <a:pt x="6383" y="334"/>
                </a:lnTo>
                <a:lnTo>
                  <a:pt x="6168" y="191"/>
                </a:lnTo>
                <a:lnTo>
                  <a:pt x="5645" y="25"/>
                </a:lnTo>
                <a:lnTo>
                  <a:pt x="5359" y="1"/>
                </a:lnTo>
                <a:close/>
              </a:path>
            </a:pathLst>
          </a:custGeom>
          <a:solidFill>
            <a:srgbClr val="004E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cxnSp>
        <p:nvCxnSpPr>
          <p:cNvPr id="671" name="Google Shape;671;p33"/>
          <p:cNvCxnSpPr>
            <a:stCxn id="672" idx="1"/>
          </p:cNvCxnSpPr>
          <p:nvPr/>
        </p:nvCxnSpPr>
        <p:spPr>
          <a:xfrm>
            <a:off x="360000" y="360000"/>
            <a:ext cx="8787900" cy="0"/>
          </a:xfrm>
          <a:prstGeom prst="straightConnector1">
            <a:avLst/>
          </a:prstGeom>
          <a:noFill/>
          <a:ln cap="flat" cmpd="sng" w="9525">
            <a:solidFill>
              <a:srgbClr val="004EB2"/>
            </a:solidFill>
            <a:prstDash val="solid"/>
            <a:round/>
            <a:headEnd len="sm" w="sm" type="none"/>
            <a:tailEnd len="sm" w="sm" type="none"/>
          </a:ln>
        </p:spPr>
      </p:cxnSp>
      <p:sp>
        <p:nvSpPr>
          <p:cNvPr id="672" name="Google Shape;672;p33"/>
          <p:cNvSpPr/>
          <p:nvPr/>
        </p:nvSpPr>
        <p:spPr>
          <a:xfrm>
            <a:off x="360000" y="269700"/>
            <a:ext cx="1224900" cy="180600"/>
          </a:xfrm>
          <a:prstGeom prst="roundRect">
            <a:avLst>
              <a:gd fmla="val 50000" name="adj"/>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33"/>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74" name="Google Shape;674;p33" title="2024-07-03_wtbrged_aus_photos_edited-150.jpg"/>
          <p:cNvPicPr preferRelativeResize="0"/>
          <p:nvPr/>
        </p:nvPicPr>
        <p:blipFill rotWithShape="1">
          <a:blip r:embed="rId3">
            <a:alphaModFix/>
          </a:blip>
          <a:srcRect b="0" l="17825" r="17825" t="0"/>
          <a:stretch/>
        </p:blipFill>
        <p:spPr>
          <a:xfrm>
            <a:off x="5883000" y="1664475"/>
            <a:ext cx="2901000" cy="3011400"/>
          </a:xfrm>
          <a:prstGeom prst="roundRect">
            <a:avLst>
              <a:gd fmla="val 5214" name="adj"/>
            </a:avLst>
          </a:prstGeom>
          <a:noFill/>
          <a:ln>
            <a:noFill/>
          </a:ln>
        </p:spPr>
      </p:pic>
      <p:sp>
        <p:nvSpPr>
          <p:cNvPr id="675" name="Google Shape;675;p33"/>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sp>
        <p:nvSpPr>
          <p:cNvPr id="680" name="Google Shape;680;p34"/>
          <p:cNvSpPr/>
          <p:nvPr/>
        </p:nvSpPr>
        <p:spPr>
          <a:xfrm>
            <a:off x="360000" y="360000"/>
            <a:ext cx="8424000" cy="4423500"/>
          </a:xfrm>
          <a:prstGeom prst="roundRect">
            <a:avLst>
              <a:gd fmla="val 5355" name="adj"/>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1" name="Google Shape;681;p34"/>
          <p:cNvSpPr txBox="1"/>
          <p:nvPr/>
        </p:nvSpPr>
        <p:spPr>
          <a:xfrm>
            <a:off x="2576175" y="1047646"/>
            <a:ext cx="5303700" cy="6234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4500"/>
              <a:buFont typeface="Arial"/>
              <a:buNone/>
            </a:pPr>
            <a:r>
              <a:rPr b="0" i="0" lang="en-GB" sz="4500" u="none" cap="none" strike="noStrike">
                <a:solidFill>
                  <a:schemeClr val="lt1"/>
                </a:solidFill>
                <a:latin typeface="Google Sans Medium"/>
                <a:ea typeface="Google Sans Medium"/>
                <a:cs typeface="Google Sans Medium"/>
                <a:sym typeface="Google Sans Medium"/>
              </a:rPr>
              <a:t>Pea meeles</a:t>
            </a:r>
            <a:endParaRPr b="0" i="0" sz="4500" u="none" cap="none" strike="noStrike">
              <a:solidFill>
                <a:schemeClr val="lt1"/>
              </a:solidFill>
              <a:latin typeface="Google Sans Medium"/>
              <a:ea typeface="Google Sans Medium"/>
              <a:cs typeface="Google Sans Medium"/>
              <a:sym typeface="Google Sans Medium"/>
            </a:endParaRPr>
          </a:p>
        </p:txBody>
      </p:sp>
      <p:grpSp>
        <p:nvGrpSpPr>
          <p:cNvPr id="682" name="Google Shape;682;p34"/>
          <p:cNvGrpSpPr/>
          <p:nvPr/>
        </p:nvGrpSpPr>
        <p:grpSpPr>
          <a:xfrm>
            <a:off x="-956445" y="750445"/>
            <a:ext cx="2632797" cy="3687695"/>
            <a:chOff x="-2004237" y="8700538"/>
            <a:chExt cx="615456" cy="862034"/>
          </a:xfrm>
        </p:grpSpPr>
        <p:grpSp>
          <p:nvGrpSpPr>
            <p:cNvPr id="683" name="Google Shape;683;p34"/>
            <p:cNvGrpSpPr/>
            <p:nvPr/>
          </p:nvGrpSpPr>
          <p:grpSpPr>
            <a:xfrm>
              <a:off x="-2004237" y="8700538"/>
              <a:ext cx="615456" cy="727805"/>
              <a:chOff x="1245459" y="4833719"/>
              <a:chExt cx="568340" cy="672089"/>
            </a:xfrm>
          </p:grpSpPr>
          <p:sp>
            <p:nvSpPr>
              <p:cNvPr id="684" name="Google Shape;684;p34"/>
              <p:cNvSpPr/>
              <p:nvPr/>
            </p:nvSpPr>
            <p:spPr>
              <a:xfrm>
                <a:off x="1245459" y="4833719"/>
                <a:ext cx="568340" cy="672089"/>
              </a:xfrm>
              <a:custGeom>
                <a:rect b="b" l="l" r="r" t="t"/>
                <a:pathLst>
                  <a:path extrusionOk="0" h="1022188" w="864396">
                    <a:moveTo>
                      <a:pt x="814597" y="232306"/>
                    </a:moveTo>
                    <a:cubicBezTo>
                      <a:pt x="772809" y="152823"/>
                      <a:pt x="711816" y="91562"/>
                      <a:pt x="633227" y="50295"/>
                    </a:cubicBezTo>
                    <a:cubicBezTo>
                      <a:pt x="569679" y="16903"/>
                      <a:pt x="502135" y="0"/>
                      <a:pt x="432488" y="0"/>
                    </a:cubicBezTo>
                    <a:cubicBezTo>
                      <a:pt x="413036" y="0"/>
                      <a:pt x="393131" y="1319"/>
                      <a:pt x="373309" y="3958"/>
                    </a:cubicBezTo>
                    <a:cubicBezTo>
                      <a:pt x="286106" y="15460"/>
                      <a:pt x="208547" y="51656"/>
                      <a:pt x="142774" y="111515"/>
                    </a:cubicBezTo>
                    <a:cubicBezTo>
                      <a:pt x="95011" y="155008"/>
                      <a:pt x="58539" y="206540"/>
                      <a:pt x="34431" y="264751"/>
                    </a:cubicBezTo>
                    <a:cubicBezTo>
                      <a:pt x="5912" y="333639"/>
                      <a:pt x="-4967" y="404877"/>
                      <a:pt x="2080" y="476527"/>
                    </a:cubicBezTo>
                    <a:cubicBezTo>
                      <a:pt x="8179" y="538984"/>
                      <a:pt x="27219" y="597854"/>
                      <a:pt x="58621" y="651529"/>
                    </a:cubicBezTo>
                    <a:cubicBezTo>
                      <a:pt x="89488" y="704298"/>
                      <a:pt x="125589" y="746266"/>
                      <a:pt x="169026" y="779865"/>
                    </a:cubicBezTo>
                    <a:cubicBezTo>
                      <a:pt x="186170" y="793139"/>
                      <a:pt x="203973" y="804105"/>
                      <a:pt x="221199" y="814700"/>
                    </a:cubicBezTo>
                    <a:cubicBezTo>
                      <a:pt x="225567" y="817421"/>
                      <a:pt x="229977" y="820101"/>
                      <a:pt x="234304" y="822822"/>
                    </a:cubicBezTo>
                    <a:cubicBezTo>
                      <a:pt x="234057" y="862275"/>
                      <a:pt x="234098" y="901769"/>
                      <a:pt x="234139" y="941222"/>
                    </a:cubicBezTo>
                    <a:lnTo>
                      <a:pt x="234139" y="972883"/>
                    </a:lnTo>
                    <a:cubicBezTo>
                      <a:pt x="234222" y="1004627"/>
                      <a:pt x="251777" y="1022106"/>
                      <a:pt x="283551" y="1022189"/>
                    </a:cubicBezTo>
                    <a:lnTo>
                      <a:pt x="574254" y="1022189"/>
                    </a:lnTo>
                    <a:cubicBezTo>
                      <a:pt x="608006" y="1022189"/>
                      <a:pt x="625149" y="1004956"/>
                      <a:pt x="625191" y="970987"/>
                    </a:cubicBezTo>
                    <a:lnTo>
                      <a:pt x="625191" y="931534"/>
                    </a:lnTo>
                    <a:cubicBezTo>
                      <a:pt x="625232" y="895255"/>
                      <a:pt x="625273" y="858935"/>
                      <a:pt x="625067" y="822657"/>
                    </a:cubicBezTo>
                    <a:cubicBezTo>
                      <a:pt x="626839" y="821544"/>
                      <a:pt x="628446" y="820431"/>
                      <a:pt x="629971" y="819400"/>
                    </a:cubicBezTo>
                    <a:cubicBezTo>
                      <a:pt x="631702" y="818204"/>
                      <a:pt x="633433" y="817009"/>
                      <a:pt x="635246" y="815937"/>
                    </a:cubicBezTo>
                    <a:cubicBezTo>
                      <a:pt x="667432" y="796561"/>
                      <a:pt x="704604" y="772362"/>
                      <a:pt x="736419" y="740082"/>
                    </a:cubicBezTo>
                    <a:cubicBezTo>
                      <a:pt x="765432" y="710647"/>
                      <a:pt x="789705" y="678738"/>
                      <a:pt x="808539" y="645222"/>
                    </a:cubicBezTo>
                    <a:cubicBezTo>
                      <a:pt x="856055" y="560751"/>
                      <a:pt x="873363" y="468941"/>
                      <a:pt x="860052" y="372391"/>
                    </a:cubicBezTo>
                    <a:cubicBezTo>
                      <a:pt x="853376" y="324116"/>
                      <a:pt x="838087" y="276954"/>
                      <a:pt x="814597" y="232306"/>
                    </a:cubicBezTo>
                    <a:close/>
                  </a:path>
                </a:pathLst>
              </a:custGeom>
              <a:gradFill>
                <a:gsLst>
                  <a:gs pos="0">
                    <a:srgbClr val="E8F0FE"/>
                  </a:gs>
                  <a:gs pos="100000">
                    <a:srgbClr val="FFFFFF"/>
                  </a:gs>
                </a:gsLst>
                <a:lin ang="16198662" scaled="0"/>
              </a:gra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685" name="Google Shape;685;p34"/>
              <p:cNvSpPr/>
              <p:nvPr/>
            </p:nvSpPr>
            <p:spPr>
              <a:xfrm>
                <a:off x="1351350" y="4945675"/>
                <a:ext cx="357859" cy="357985"/>
              </a:xfrm>
              <a:custGeom>
                <a:rect b="b" l="l" r="r" t="t"/>
                <a:pathLst>
                  <a:path extrusionOk="0" h="401104" w="400962">
                    <a:moveTo>
                      <a:pt x="225682" y="14934"/>
                    </a:moveTo>
                    <a:lnTo>
                      <a:pt x="278350" y="111237"/>
                    </a:lnTo>
                    <a:cubicBezTo>
                      <a:pt x="280987" y="116060"/>
                      <a:pt x="284943" y="120018"/>
                      <a:pt x="289765" y="122656"/>
                    </a:cubicBezTo>
                    <a:lnTo>
                      <a:pt x="386034" y="175343"/>
                    </a:lnTo>
                    <a:cubicBezTo>
                      <a:pt x="405939" y="186226"/>
                      <a:pt x="405939" y="214837"/>
                      <a:pt x="386034" y="225762"/>
                    </a:cubicBezTo>
                    <a:lnTo>
                      <a:pt x="289765" y="278448"/>
                    </a:lnTo>
                    <a:cubicBezTo>
                      <a:pt x="284943" y="281086"/>
                      <a:pt x="280987" y="285044"/>
                      <a:pt x="278350" y="289867"/>
                    </a:cubicBezTo>
                    <a:lnTo>
                      <a:pt x="225682" y="386171"/>
                    </a:lnTo>
                    <a:cubicBezTo>
                      <a:pt x="214802" y="406082"/>
                      <a:pt x="186202" y="406082"/>
                      <a:pt x="175281" y="386171"/>
                    </a:cubicBezTo>
                    <a:lnTo>
                      <a:pt x="122613" y="289867"/>
                    </a:lnTo>
                    <a:cubicBezTo>
                      <a:pt x="119976" y="285044"/>
                      <a:pt x="116019" y="281086"/>
                      <a:pt x="111198" y="278448"/>
                    </a:cubicBezTo>
                    <a:lnTo>
                      <a:pt x="14929" y="225762"/>
                    </a:lnTo>
                    <a:cubicBezTo>
                      <a:pt x="-4976" y="214878"/>
                      <a:pt x="-4976" y="186268"/>
                      <a:pt x="14929" y="175343"/>
                    </a:cubicBezTo>
                    <a:lnTo>
                      <a:pt x="111198" y="122656"/>
                    </a:lnTo>
                    <a:cubicBezTo>
                      <a:pt x="116019" y="120018"/>
                      <a:pt x="119976" y="116060"/>
                      <a:pt x="122613" y="111237"/>
                    </a:cubicBezTo>
                    <a:lnTo>
                      <a:pt x="175281" y="14934"/>
                    </a:lnTo>
                    <a:cubicBezTo>
                      <a:pt x="186161" y="-4978"/>
                      <a:pt x="214761" y="-4978"/>
                      <a:pt x="225682" y="14934"/>
                    </a:cubicBezTo>
                    <a:close/>
                  </a:path>
                </a:pathLst>
              </a:custGeom>
              <a:solidFill>
                <a:srgbClr val="004EB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
          <p:nvSpPr>
            <p:cNvPr id="686" name="Google Shape;686;p34"/>
            <p:cNvSpPr/>
            <p:nvPr/>
          </p:nvSpPr>
          <p:spPr>
            <a:xfrm>
              <a:off x="-1834444" y="9490402"/>
              <a:ext cx="272524" cy="72170"/>
            </a:xfrm>
            <a:custGeom>
              <a:rect b="b" l="l" r="r" t="t"/>
              <a:pathLst>
                <a:path extrusionOk="0" h="101291" w="386559">
                  <a:moveTo>
                    <a:pt x="0" y="0"/>
                  </a:moveTo>
                  <a:lnTo>
                    <a:pt x="386559" y="0"/>
                  </a:lnTo>
                  <a:cubicBezTo>
                    <a:pt x="386559" y="55902"/>
                    <a:pt x="341186" y="101291"/>
                    <a:pt x="285304" y="101291"/>
                  </a:cubicBezTo>
                  <a:lnTo>
                    <a:pt x="101297" y="101291"/>
                  </a:lnTo>
                  <a:cubicBezTo>
                    <a:pt x="45415" y="101291"/>
                    <a:pt x="41" y="55902"/>
                    <a:pt x="41" y="0"/>
                  </a:cubicBezTo>
                  <a:lnTo>
                    <a:pt x="41" y="0"/>
                  </a:lnTo>
                  <a:close/>
                </a:path>
              </a:pathLst>
            </a:custGeom>
            <a:solidFill>
              <a:srgbClr val="E8F0FE"/>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
        <p:nvSpPr>
          <p:cNvPr id="687" name="Google Shape;687;p34"/>
          <p:cNvSpPr/>
          <p:nvPr/>
        </p:nvSpPr>
        <p:spPr>
          <a:xfrm>
            <a:off x="0" y="508000"/>
            <a:ext cx="360000" cy="4275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8" name="Google Shape;688;p34"/>
          <p:cNvSpPr/>
          <p:nvPr/>
        </p:nvSpPr>
        <p:spPr>
          <a:xfrm>
            <a:off x="-1016000" y="508000"/>
            <a:ext cx="1016100" cy="4275600"/>
          </a:xfrm>
          <a:prstGeom prst="rect">
            <a:avLst/>
          </a:prstGeom>
          <a:solidFill>
            <a:srgbClr val="F9FBF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9" name="Google Shape;689;p34"/>
          <p:cNvSpPr txBox="1"/>
          <p:nvPr/>
        </p:nvSpPr>
        <p:spPr>
          <a:xfrm>
            <a:off x="2564775" y="2054984"/>
            <a:ext cx="5080200" cy="987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500"/>
              <a:buFont typeface="Arial"/>
              <a:buNone/>
            </a:pPr>
            <a:r>
              <a:rPr b="0" i="0" lang="en-GB" sz="2500" u="none" cap="none" strike="noStrike">
                <a:solidFill>
                  <a:schemeClr val="lt1"/>
                </a:solidFill>
                <a:latin typeface="Google Sans SemiBold"/>
                <a:ea typeface="Google Sans SemiBold"/>
                <a:cs typeface="Google Sans SemiBold"/>
                <a:sym typeface="Google Sans SemiBold"/>
              </a:rPr>
              <a:t>      Kasuta tehisintellekti oma annete võimendamiseks, mitte nende asendamiseks.</a:t>
            </a:r>
            <a:endParaRPr b="0" i="0" sz="2500" u="none" cap="none" strike="noStrike">
              <a:solidFill>
                <a:schemeClr val="lt1"/>
              </a:solidFill>
              <a:latin typeface="Google Sans SemiBold"/>
              <a:ea typeface="Google Sans SemiBold"/>
              <a:cs typeface="Google Sans SemiBold"/>
              <a:sym typeface="Google Sans SemiBold"/>
            </a:endParaRPr>
          </a:p>
          <a:p>
            <a:pPr indent="0" lvl="0" marL="0" marR="0" rtl="0" algn="l">
              <a:lnSpc>
                <a:spcPct val="100000"/>
              </a:lnSpc>
              <a:spcBef>
                <a:spcPts val="2000"/>
              </a:spcBef>
              <a:spcAft>
                <a:spcPts val="0"/>
              </a:spcAft>
              <a:buClr>
                <a:srgbClr val="000000"/>
              </a:buClr>
              <a:buSzPts val="1500"/>
              <a:buFont typeface="Arial"/>
              <a:buNone/>
            </a:pPr>
            <a:r>
              <a:rPr b="0" i="0" lang="en-GB" sz="1500" u="none" cap="none" strike="noStrike">
                <a:solidFill>
                  <a:schemeClr val="lt1"/>
                </a:solidFill>
                <a:latin typeface="Google Sans"/>
                <a:ea typeface="Google Sans"/>
                <a:cs typeface="Google Sans"/>
                <a:sym typeface="Google Sans"/>
              </a:rPr>
              <a:t>Tehisintellekt saab aidata sul loomeprotsessi käivitada, kuid see ei ole mõeldud tööd sinu eest ära tegema – see on sinu roll loojana.</a:t>
            </a:r>
            <a:endParaRPr b="0" i="0" sz="1500" u="none" cap="none" strike="noStrike">
              <a:solidFill>
                <a:schemeClr val="lt1"/>
              </a:solidFill>
              <a:latin typeface="Google Sans"/>
              <a:ea typeface="Google Sans"/>
              <a:cs typeface="Google Sans"/>
              <a:sym typeface="Google Sans"/>
            </a:endParaRPr>
          </a:p>
          <a:p>
            <a:pPr indent="0" lvl="0" marL="0" marR="0" rtl="0" algn="l">
              <a:lnSpc>
                <a:spcPct val="125000"/>
              </a:lnSpc>
              <a:spcBef>
                <a:spcPts val="2000"/>
              </a:spcBef>
              <a:spcAft>
                <a:spcPts val="2000"/>
              </a:spcAft>
              <a:buClr>
                <a:srgbClr val="000000"/>
              </a:buClr>
              <a:buSzPts val="2200"/>
              <a:buFont typeface="Arial"/>
              <a:buNone/>
            </a:pPr>
            <a:r>
              <a:t/>
            </a:r>
            <a:endParaRPr b="0" i="0" sz="2200" u="none" cap="none" strike="noStrike">
              <a:solidFill>
                <a:schemeClr val="lt1"/>
              </a:solidFill>
              <a:latin typeface="Google Sans SemiBold"/>
              <a:ea typeface="Google Sans SemiBold"/>
              <a:cs typeface="Google Sans SemiBold"/>
              <a:sym typeface="Google Sans SemiBold"/>
            </a:endParaRPr>
          </a:p>
        </p:txBody>
      </p:sp>
      <p:sp>
        <p:nvSpPr>
          <p:cNvPr id="690" name="Google Shape;690;p34"/>
          <p:cNvSpPr/>
          <p:nvPr/>
        </p:nvSpPr>
        <p:spPr>
          <a:xfrm>
            <a:off x="2576171" y="2076036"/>
            <a:ext cx="327000" cy="327000"/>
          </a:xfrm>
          <a:prstGeom prst="ellipse">
            <a:avLst/>
          </a:prstGeom>
          <a:solidFill>
            <a:srgbClr val="E8F0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34"/>
          <p:cNvSpPr/>
          <p:nvPr/>
        </p:nvSpPr>
        <p:spPr>
          <a:xfrm>
            <a:off x="2652075" y="2151659"/>
            <a:ext cx="175131" cy="175593"/>
          </a:xfrm>
          <a:custGeom>
            <a:rect b="b" l="l" r="r" t="t"/>
            <a:pathLst>
              <a:path extrusionOk="0" h="188303" w="188313">
                <a:moveTo>
                  <a:pt x="2619" y="78052"/>
                </a:moveTo>
                <a:lnTo>
                  <a:pt x="42624" y="38047"/>
                </a:lnTo>
                <a:cubicBezTo>
                  <a:pt x="44847" y="35824"/>
                  <a:pt x="47466" y="34237"/>
                  <a:pt x="50483" y="33284"/>
                </a:cubicBezTo>
                <a:cubicBezTo>
                  <a:pt x="53499" y="32332"/>
                  <a:pt x="56594" y="32173"/>
                  <a:pt x="59769" y="32808"/>
                </a:cubicBezTo>
                <a:lnTo>
                  <a:pt x="72152" y="35427"/>
                </a:lnTo>
                <a:cubicBezTo>
                  <a:pt x="63579" y="45588"/>
                  <a:pt x="56833" y="54795"/>
                  <a:pt x="51911" y="63050"/>
                </a:cubicBezTo>
                <a:cubicBezTo>
                  <a:pt x="46990" y="71305"/>
                  <a:pt x="42227" y="81306"/>
                  <a:pt x="37624" y="93054"/>
                </a:cubicBezTo>
                <a:lnTo>
                  <a:pt x="2619" y="78052"/>
                </a:lnTo>
                <a:close/>
                <a:moveTo>
                  <a:pt x="51435" y="99721"/>
                </a:moveTo>
                <a:cubicBezTo>
                  <a:pt x="55086" y="88291"/>
                  <a:pt x="60047" y="77496"/>
                  <a:pt x="66318" y="67336"/>
                </a:cubicBezTo>
                <a:cubicBezTo>
                  <a:pt x="72588" y="57176"/>
                  <a:pt x="80169" y="47651"/>
                  <a:pt x="89059" y="38761"/>
                </a:cubicBezTo>
                <a:cubicBezTo>
                  <a:pt x="103029" y="24791"/>
                  <a:pt x="118983" y="14353"/>
                  <a:pt x="136922" y="7448"/>
                </a:cubicBezTo>
                <a:cubicBezTo>
                  <a:pt x="154861" y="542"/>
                  <a:pt x="171609" y="-1561"/>
                  <a:pt x="187166" y="1137"/>
                </a:cubicBezTo>
                <a:cubicBezTo>
                  <a:pt x="189865" y="16695"/>
                  <a:pt x="187801" y="33443"/>
                  <a:pt x="180975" y="51382"/>
                </a:cubicBezTo>
                <a:cubicBezTo>
                  <a:pt x="174149" y="69321"/>
                  <a:pt x="163751" y="85275"/>
                  <a:pt x="149781" y="99245"/>
                </a:cubicBezTo>
                <a:cubicBezTo>
                  <a:pt x="141049" y="107976"/>
                  <a:pt x="131524" y="115557"/>
                  <a:pt x="121206" y="121986"/>
                </a:cubicBezTo>
                <a:cubicBezTo>
                  <a:pt x="110887" y="128415"/>
                  <a:pt x="100013" y="133456"/>
                  <a:pt x="88583" y="137107"/>
                </a:cubicBezTo>
                <a:lnTo>
                  <a:pt x="51435" y="99721"/>
                </a:lnTo>
                <a:close/>
                <a:moveTo>
                  <a:pt x="117158" y="71146"/>
                </a:moveTo>
                <a:cubicBezTo>
                  <a:pt x="120809" y="74797"/>
                  <a:pt x="125294" y="76623"/>
                  <a:pt x="130612" y="76623"/>
                </a:cubicBezTo>
                <a:cubicBezTo>
                  <a:pt x="135930" y="76623"/>
                  <a:pt x="140414" y="74797"/>
                  <a:pt x="144066" y="71146"/>
                </a:cubicBezTo>
                <a:cubicBezTo>
                  <a:pt x="147717" y="67495"/>
                  <a:pt x="149543" y="63010"/>
                  <a:pt x="149543" y="57692"/>
                </a:cubicBezTo>
                <a:cubicBezTo>
                  <a:pt x="149543" y="52374"/>
                  <a:pt x="147717" y="47889"/>
                  <a:pt x="144066" y="44238"/>
                </a:cubicBezTo>
                <a:cubicBezTo>
                  <a:pt x="140414" y="40587"/>
                  <a:pt x="135930" y="38761"/>
                  <a:pt x="130612" y="38761"/>
                </a:cubicBezTo>
                <a:cubicBezTo>
                  <a:pt x="125294" y="38761"/>
                  <a:pt x="120809" y="40587"/>
                  <a:pt x="117158" y="44238"/>
                </a:cubicBezTo>
                <a:cubicBezTo>
                  <a:pt x="113506" y="47889"/>
                  <a:pt x="111681" y="52374"/>
                  <a:pt x="111681" y="57692"/>
                </a:cubicBezTo>
                <a:cubicBezTo>
                  <a:pt x="111681" y="63010"/>
                  <a:pt x="113506" y="67495"/>
                  <a:pt x="117158" y="71146"/>
                </a:cubicBezTo>
                <a:close/>
                <a:moveTo>
                  <a:pt x="110490" y="185684"/>
                </a:moveTo>
                <a:lnTo>
                  <a:pt x="95250" y="150680"/>
                </a:lnTo>
                <a:cubicBezTo>
                  <a:pt x="106997" y="146076"/>
                  <a:pt x="117038" y="141314"/>
                  <a:pt x="125373" y="136392"/>
                </a:cubicBezTo>
                <a:cubicBezTo>
                  <a:pt x="133707" y="131471"/>
                  <a:pt x="142954" y="124724"/>
                  <a:pt x="153114" y="116152"/>
                </a:cubicBezTo>
                <a:lnTo>
                  <a:pt x="155496" y="128534"/>
                </a:lnTo>
                <a:cubicBezTo>
                  <a:pt x="156131" y="131709"/>
                  <a:pt x="155972" y="134845"/>
                  <a:pt x="155019" y="137940"/>
                </a:cubicBezTo>
                <a:cubicBezTo>
                  <a:pt x="154067" y="141036"/>
                  <a:pt x="152479" y="143695"/>
                  <a:pt x="150257" y="145917"/>
                </a:cubicBezTo>
                <a:lnTo>
                  <a:pt x="110490" y="185684"/>
                </a:lnTo>
                <a:close/>
                <a:moveTo>
                  <a:pt x="17859" y="130201"/>
                </a:moveTo>
                <a:cubicBezTo>
                  <a:pt x="23416" y="124645"/>
                  <a:pt x="30163" y="121827"/>
                  <a:pt x="38100" y="121748"/>
                </a:cubicBezTo>
                <a:cubicBezTo>
                  <a:pt x="46037" y="121668"/>
                  <a:pt x="52784" y="124407"/>
                  <a:pt x="58341" y="129963"/>
                </a:cubicBezTo>
                <a:cubicBezTo>
                  <a:pt x="63897" y="135519"/>
                  <a:pt x="66675" y="142266"/>
                  <a:pt x="66675" y="150204"/>
                </a:cubicBezTo>
                <a:cubicBezTo>
                  <a:pt x="66675" y="158141"/>
                  <a:pt x="63897" y="164888"/>
                  <a:pt x="58341" y="170444"/>
                </a:cubicBezTo>
                <a:cubicBezTo>
                  <a:pt x="54372" y="174413"/>
                  <a:pt x="47744" y="177826"/>
                  <a:pt x="38457" y="180684"/>
                </a:cubicBezTo>
                <a:cubicBezTo>
                  <a:pt x="29170" y="183541"/>
                  <a:pt x="16351" y="186081"/>
                  <a:pt x="0" y="188304"/>
                </a:cubicBezTo>
                <a:cubicBezTo>
                  <a:pt x="2222" y="171952"/>
                  <a:pt x="4763" y="159173"/>
                  <a:pt x="7620" y="149966"/>
                </a:cubicBezTo>
                <a:cubicBezTo>
                  <a:pt x="10478" y="140758"/>
                  <a:pt x="13891" y="134170"/>
                  <a:pt x="17859" y="130201"/>
                </a:cubicBezTo>
                <a:close/>
              </a:path>
            </a:pathLst>
          </a:custGeom>
          <a:solidFill>
            <a:srgbClr val="004EB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sp>
        <p:nvSpPr>
          <p:cNvPr id="696" name="Google Shape;696;p35"/>
          <p:cNvSpPr/>
          <p:nvPr/>
        </p:nvSpPr>
        <p:spPr>
          <a:xfrm>
            <a:off x="360000" y="660250"/>
            <a:ext cx="9489600" cy="809400"/>
          </a:xfrm>
          <a:prstGeom prst="roundRect">
            <a:avLst>
              <a:gd fmla="val 50000" name="adj"/>
            </a:avLst>
          </a:prstGeom>
          <a:solidFill>
            <a:srgbClr val="FFFFFF"/>
          </a:solidFill>
          <a:ln cap="flat" cmpd="sng" w="9525">
            <a:solidFill>
              <a:srgbClr val="004E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p35"/>
          <p:cNvSpPr txBox="1"/>
          <p:nvPr/>
        </p:nvSpPr>
        <p:spPr>
          <a:xfrm>
            <a:off x="1241501" y="713350"/>
            <a:ext cx="7902600" cy="6141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000"/>
              <a:buFont typeface="Arial"/>
              <a:buNone/>
            </a:pPr>
            <a:r>
              <a:rPr b="0" i="0" lang="en-GB" sz="3100" u="none" cap="none" strike="noStrike">
                <a:solidFill>
                  <a:srgbClr val="004EB2"/>
                </a:solidFill>
                <a:latin typeface="Google Sans Medium"/>
                <a:ea typeface="Google Sans Medium"/>
                <a:cs typeface="Google Sans Medium"/>
                <a:sym typeface="Google Sans Medium"/>
              </a:rPr>
              <a:t>Tehisintellekti </a:t>
            </a:r>
            <a:r>
              <a:rPr lang="en-GB" sz="3100">
                <a:solidFill>
                  <a:srgbClr val="004EB2"/>
                </a:solidFill>
                <a:latin typeface="Google Sans Medium"/>
                <a:ea typeface="Google Sans Medium"/>
                <a:cs typeface="Google Sans Medium"/>
                <a:sym typeface="Google Sans Medium"/>
              </a:rPr>
              <a:t>kasutamise kokkulepped</a:t>
            </a:r>
            <a:endParaRPr b="0" i="0" sz="3100" u="none" cap="none" strike="noStrike">
              <a:solidFill>
                <a:srgbClr val="004EB2"/>
              </a:solidFill>
              <a:latin typeface="Google Sans Medium"/>
              <a:ea typeface="Google Sans Medium"/>
              <a:cs typeface="Google Sans Medium"/>
              <a:sym typeface="Google Sans Medium"/>
            </a:endParaRPr>
          </a:p>
        </p:txBody>
      </p:sp>
      <p:sp>
        <p:nvSpPr>
          <p:cNvPr id="698" name="Google Shape;698;p35"/>
          <p:cNvSpPr txBox="1"/>
          <p:nvPr/>
        </p:nvSpPr>
        <p:spPr>
          <a:xfrm>
            <a:off x="756625" y="1805600"/>
            <a:ext cx="4620300" cy="30114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600"/>
              <a:buFont typeface="Arial"/>
              <a:buNone/>
            </a:pPr>
            <a:r>
              <a:rPr b="0" i="0" lang="en-GB" sz="1600" u="none" cap="none" strike="noStrike">
                <a:solidFill>
                  <a:srgbClr val="202124"/>
                </a:solidFill>
                <a:latin typeface="Google Sans"/>
                <a:ea typeface="Google Sans"/>
                <a:cs typeface="Google Sans"/>
                <a:sym typeface="Google Sans"/>
              </a:rPr>
              <a:t>TI-eeskirjad vähendavad riske, säilitavad sinu akadeemilise aususe ja soodustavad kriitilist mõtlemist.</a:t>
            </a:r>
            <a:endParaRPr b="0" i="0" sz="1600" u="none" cap="none" strike="noStrike">
              <a:solidFill>
                <a:srgbClr val="202124"/>
              </a:solidFill>
              <a:latin typeface="Google Sans"/>
              <a:ea typeface="Google Sans"/>
              <a:cs typeface="Google Sans"/>
              <a:sym typeface="Google Sans"/>
            </a:endParaRPr>
          </a:p>
          <a:p>
            <a:pPr indent="0" lvl="0" marL="0" marR="0" rtl="0" algn="l">
              <a:lnSpc>
                <a:spcPct val="125000"/>
              </a:lnSpc>
              <a:spcBef>
                <a:spcPts val="1000"/>
              </a:spcBef>
              <a:spcAft>
                <a:spcPts val="0"/>
              </a:spcAft>
              <a:buClr>
                <a:srgbClr val="000000"/>
              </a:buClr>
              <a:buSzPts val="1600"/>
              <a:buFont typeface="Arial"/>
              <a:buNone/>
            </a:pPr>
            <a:r>
              <a:rPr b="0" i="0" lang="en-GB" sz="1600" u="none" cap="none" strike="noStrike">
                <a:solidFill>
                  <a:srgbClr val="202124"/>
                </a:solidFill>
                <a:latin typeface="Google Sans"/>
                <a:ea typeface="Google Sans"/>
                <a:cs typeface="Google Sans"/>
                <a:sym typeface="Google Sans"/>
              </a:rPr>
              <a:t>Nad aitavad sul TI-d kasutada </a:t>
            </a:r>
            <a:r>
              <a:rPr b="0" i="0" lang="en-GB" sz="1600" u="none" cap="none" strike="noStrike">
                <a:solidFill>
                  <a:schemeClr val="dk1"/>
                </a:solidFill>
                <a:latin typeface="Google Sans"/>
                <a:ea typeface="Google Sans"/>
                <a:cs typeface="Google Sans"/>
                <a:sym typeface="Google Sans"/>
              </a:rPr>
              <a:t>eetiliselt ja vastutustundlikult</a:t>
            </a:r>
            <a:r>
              <a:rPr b="0" i="0" lang="en-GB" sz="1600" u="none" cap="none" strike="noStrike">
                <a:solidFill>
                  <a:srgbClr val="202124"/>
                </a:solidFill>
                <a:latin typeface="Google Sans"/>
                <a:ea typeface="Google Sans"/>
                <a:cs typeface="Google Sans"/>
                <a:sym typeface="Google Sans"/>
              </a:rPr>
              <a:t>.</a:t>
            </a:r>
            <a:endParaRPr b="0" i="0" sz="1600" u="none" cap="none" strike="noStrike">
              <a:solidFill>
                <a:srgbClr val="202124"/>
              </a:solidFill>
              <a:latin typeface="Google Sans"/>
              <a:ea typeface="Google Sans"/>
              <a:cs typeface="Google Sans"/>
              <a:sym typeface="Google Sans"/>
            </a:endParaRPr>
          </a:p>
          <a:p>
            <a:pPr indent="0" lvl="0" marL="0" marR="0" rtl="0" algn="l">
              <a:lnSpc>
                <a:spcPct val="125000"/>
              </a:lnSpc>
              <a:spcBef>
                <a:spcPts val="1000"/>
              </a:spcBef>
              <a:spcAft>
                <a:spcPts val="1000"/>
              </a:spcAft>
              <a:buClr>
                <a:srgbClr val="000000"/>
              </a:buClr>
              <a:buSzPts val="1600"/>
              <a:buFont typeface="Arial"/>
              <a:buNone/>
            </a:pPr>
            <a:r>
              <a:rPr b="0" i="0" lang="en-GB" sz="1600" u="none" cap="none" strike="noStrike">
                <a:solidFill>
                  <a:srgbClr val="202124"/>
                </a:solidFill>
                <a:latin typeface="Google Sans"/>
                <a:ea typeface="Google Sans"/>
                <a:cs typeface="Google Sans"/>
                <a:sym typeface="Google Sans"/>
              </a:rPr>
              <a:t>Kasutame seda tehnoloogiat positiivsel, eetilisel, vastutustundlikul ja produktiivsel viisil.</a:t>
            </a:r>
            <a:endParaRPr b="0" i="0" sz="1600" u="none" cap="none" strike="noStrike">
              <a:solidFill>
                <a:srgbClr val="202124"/>
              </a:solidFill>
              <a:latin typeface="Google Sans"/>
              <a:ea typeface="Google Sans"/>
              <a:cs typeface="Google Sans"/>
              <a:sym typeface="Google Sans"/>
            </a:endParaRPr>
          </a:p>
        </p:txBody>
      </p:sp>
      <p:sp>
        <p:nvSpPr>
          <p:cNvPr id="699" name="Google Shape;699;p35"/>
          <p:cNvSpPr/>
          <p:nvPr/>
        </p:nvSpPr>
        <p:spPr>
          <a:xfrm>
            <a:off x="388925" y="1831576"/>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004E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700" name="Google Shape;700;p35"/>
          <p:cNvSpPr/>
          <p:nvPr/>
        </p:nvSpPr>
        <p:spPr>
          <a:xfrm>
            <a:off x="5883000" y="1664475"/>
            <a:ext cx="2901000" cy="3011400"/>
          </a:xfrm>
          <a:prstGeom prst="roundRect">
            <a:avLst>
              <a:gd fmla="val 5911" name="adj"/>
            </a:avLst>
          </a:prstGeom>
          <a:solidFill>
            <a:schemeClr val="dk2"/>
          </a:solidFill>
          <a:ln>
            <a:noFill/>
          </a:ln>
        </p:spPr>
        <p:txBody>
          <a:bodyPr anchorCtr="0" anchor="ctr" bIns="0" lIns="378000" spcFirstLastPara="1" rIns="37800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Google Sans"/>
                <a:ea typeface="Google Sans"/>
                <a:cs typeface="Google Sans"/>
                <a:sym typeface="Google Sans"/>
              </a:rPr>
              <a:t>Insert relevant image</a:t>
            </a:r>
            <a:endParaRPr b="0" i="0" sz="1600" u="none" cap="none" strike="noStrike">
              <a:solidFill>
                <a:srgbClr val="000000"/>
              </a:solidFill>
              <a:latin typeface="Google Sans"/>
              <a:ea typeface="Google Sans"/>
              <a:cs typeface="Google Sans"/>
              <a:sym typeface="Google Sans"/>
            </a:endParaRPr>
          </a:p>
        </p:txBody>
      </p:sp>
      <p:sp>
        <p:nvSpPr>
          <p:cNvPr id="701" name="Google Shape;701;p35"/>
          <p:cNvSpPr/>
          <p:nvPr/>
        </p:nvSpPr>
        <p:spPr>
          <a:xfrm>
            <a:off x="388925" y="2839972"/>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004E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702" name="Google Shape;702;p35"/>
          <p:cNvSpPr/>
          <p:nvPr/>
        </p:nvSpPr>
        <p:spPr>
          <a:xfrm>
            <a:off x="388929" y="3606426"/>
            <a:ext cx="198750" cy="198751"/>
          </a:xfrm>
          <a:custGeom>
            <a:rect b="b" l="l" r="r" t="t"/>
            <a:pathLst>
              <a:path extrusionOk="0" h="1045" w="1046">
                <a:moveTo>
                  <a:pt x="522" y="0"/>
                </a:moveTo>
                <a:cubicBezTo>
                  <a:pt x="235" y="0"/>
                  <a:pt x="0" y="234"/>
                  <a:pt x="0" y="522"/>
                </a:cubicBezTo>
                <a:cubicBezTo>
                  <a:pt x="0" y="810"/>
                  <a:pt x="234" y="1044"/>
                  <a:pt x="522" y="1044"/>
                </a:cubicBezTo>
                <a:cubicBezTo>
                  <a:pt x="809" y="1044"/>
                  <a:pt x="1045" y="810"/>
                  <a:pt x="1045" y="522"/>
                </a:cubicBezTo>
                <a:cubicBezTo>
                  <a:pt x="1045" y="234"/>
                  <a:pt x="810" y="0"/>
                  <a:pt x="522" y="0"/>
                </a:cubicBezTo>
                <a:close/>
                <a:moveTo>
                  <a:pt x="418" y="781"/>
                </a:moveTo>
                <a:lnTo>
                  <a:pt x="156" y="519"/>
                </a:lnTo>
                <a:lnTo>
                  <a:pt x="229" y="445"/>
                </a:lnTo>
                <a:lnTo>
                  <a:pt x="418" y="632"/>
                </a:lnTo>
                <a:lnTo>
                  <a:pt x="816" y="234"/>
                </a:lnTo>
                <a:lnTo>
                  <a:pt x="889" y="307"/>
                </a:lnTo>
                <a:lnTo>
                  <a:pt x="418" y="781"/>
                </a:lnTo>
                <a:close/>
              </a:path>
            </a:pathLst>
          </a:custGeom>
          <a:solidFill>
            <a:srgbClr val="004EB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3" name="Google Shape;703;p35"/>
          <p:cNvSpPr/>
          <p:nvPr/>
        </p:nvSpPr>
        <p:spPr>
          <a:xfrm>
            <a:off x="688311" y="830285"/>
            <a:ext cx="394897" cy="439864"/>
          </a:xfrm>
          <a:custGeom>
            <a:rect b="b" l="l" r="r" t="t"/>
            <a:pathLst>
              <a:path extrusionOk="0" h="11885" w="10670">
                <a:moveTo>
                  <a:pt x="5359" y="1192"/>
                </a:moveTo>
                <a:lnTo>
                  <a:pt x="5597" y="1215"/>
                </a:lnTo>
                <a:lnTo>
                  <a:pt x="5764" y="1382"/>
                </a:lnTo>
                <a:lnTo>
                  <a:pt x="5906" y="1525"/>
                </a:lnTo>
                <a:lnTo>
                  <a:pt x="5954" y="1787"/>
                </a:lnTo>
                <a:lnTo>
                  <a:pt x="5906" y="2049"/>
                </a:lnTo>
                <a:lnTo>
                  <a:pt x="5764" y="2239"/>
                </a:lnTo>
                <a:lnTo>
                  <a:pt x="5597" y="2382"/>
                </a:lnTo>
                <a:lnTo>
                  <a:pt x="5359" y="2406"/>
                </a:lnTo>
                <a:lnTo>
                  <a:pt x="5121" y="2382"/>
                </a:lnTo>
                <a:lnTo>
                  <a:pt x="4930" y="2239"/>
                </a:lnTo>
                <a:lnTo>
                  <a:pt x="4787" y="2025"/>
                </a:lnTo>
                <a:lnTo>
                  <a:pt x="4763" y="1787"/>
                </a:lnTo>
                <a:lnTo>
                  <a:pt x="4787" y="1549"/>
                </a:lnTo>
                <a:lnTo>
                  <a:pt x="4930" y="1382"/>
                </a:lnTo>
                <a:lnTo>
                  <a:pt x="5121" y="1215"/>
                </a:lnTo>
                <a:lnTo>
                  <a:pt x="5359" y="1192"/>
                </a:lnTo>
                <a:close/>
                <a:moveTo>
                  <a:pt x="8336" y="3573"/>
                </a:moveTo>
                <a:lnTo>
                  <a:pt x="8336" y="4764"/>
                </a:lnTo>
                <a:lnTo>
                  <a:pt x="2334" y="4764"/>
                </a:lnTo>
                <a:lnTo>
                  <a:pt x="2334" y="3573"/>
                </a:lnTo>
                <a:close/>
                <a:moveTo>
                  <a:pt x="8336" y="5978"/>
                </a:moveTo>
                <a:lnTo>
                  <a:pt x="8336" y="7145"/>
                </a:lnTo>
                <a:lnTo>
                  <a:pt x="2334" y="7145"/>
                </a:lnTo>
                <a:lnTo>
                  <a:pt x="2334" y="5978"/>
                </a:lnTo>
                <a:close/>
                <a:moveTo>
                  <a:pt x="6549" y="8336"/>
                </a:moveTo>
                <a:lnTo>
                  <a:pt x="6549" y="9527"/>
                </a:lnTo>
                <a:lnTo>
                  <a:pt x="2334" y="9527"/>
                </a:lnTo>
                <a:lnTo>
                  <a:pt x="2334" y="8336"/>
                </a:lnTo>
                <a:close/>
                <a:moveTo>
                  <a:pt x="5049" y="1"/>
                </a:moveTo>
                <a:lnTo>
                  <a:pt x="4525" y="168"/>
                </a:lnTo>
                <a:lnTo>
                  <a:pt x="4311" y="334"/>
                </a:lnTo>
                <a:lnTo>
                  <a:pt x="4097" y="501"/>
                </a:lnTo>
                <a:lnTo>
                  <a:pt x="3763" y="930"/>
                </a:lnTo>
                <a:lnTo>
                  <a:pt x="3644" y="1192"/>
                </a:lnTo>
                <a:lnTo>
                  <a:pt x="1191" y="1192"/>
                </a:lnTo>
                <a:lnTo>
                  <a:pt x="953" y="1215"/>
                </a:lnTo>
                <a:lnTo>
                  <a:pt x="524" y="1382"/>
                </a:lnTo>
                <a:lnTo>
                  <a:pt x="358" y="1549"/>
                </a:lnTo>
                <a:lnTo>
                  <a:pt x="191" y="1739"/>
                </a:lnTo>
                <a:lnTo>
                  <a:pt x="0" y="2144"/>
                </a:lnTo>
                <a:lnTo>
                  <a:pt x="0" y="2382"/>
                </a:lnTo>
                <a:lnTo>
                  <a:pt x="0" y="10694"/>
                </a:lnTo>
                <a:lnTo>
                  <a:pt x="0" y="10932"/>
                </a:lnTo>
                <a:lnTo>
                  <a:pt x="191" y="11336"/>
                </a:lnTo>
                <a:lnTo>
                  <a:pt x="358" y="11527"/>
                </a:lnTo>
                <a:lnTo>
                  <a:pt x="524" y="11694"/>
                </a:lnTo>
                <a:lnTo>
                  <a:pt x="929" y="11860"/>
                </a:lnTo>
                <a:lnTo>
                  <a:pt x="1191" y="11884"/>
                </a:lnTo>
                <a:lnTo>
                  <a:pt x="9479" y="11884"/>
                </a:lnTo>
                <a:lnTo>
                  <a:pt x="9717" y="11860"/>
                </a:lnTo>
                <a:lnTo>
                  <a:pt x="10122" y="11694"/>
                </a:lnTo>
                <a:lnTo>
                  <a:pt x="10312" y="11527"/>
                </a:lnTo>
                <a:lnTo>
                  <a:pt x="10479" y="11336"/>
                </a:lnTo>
                <a:lnTo>
                  <a:pt x="10669" y="10932"/>
                </a:lnTo>
                <a:lnTo>
                  <a:pt x="10669" y="10694"/>
                </a:lnTo>
                <a:lnTo>
                  <a:pt x="10669" y="2382"/>
                </a:lnTo>
                <a:lnTo>
                  <a:pt x="10669" y="2168"/>
                </a:lnTo>
                <a:lnTo>
                  <a:pt x="10479" y="1739"/>
                </a:lnTo>
                <a:lnTo>
                  <a:pt x="10312" y="1549"/>
                </a:lnTo>
                <a:lnTo>
                  <a:pt x="10145" y="1382"/>
                </a:lnTo>
                <a:lnTo>
                  <a:pt x="9717" y="1215"/>
                </a:lnTo>
                <a:lnTo>
                  <a:pt x="9479" y="1192"/>
                </a:lnTo>
                <a:lnTo>
                  <a:pt x="7050" y="1192"/>
                </a:lnTo>
                <a:lnTo>
                  <a:pt x="6931" y="930"/>
                </a:lnTo>
                <a:lnTo>
                  <a:pt x="6597" y="501"/>
                </a:lnTo>
                <a:lnTo>
                  <a:pt x="6383" y="334"/>
                </a:lnTo>
                <a:lnTo>
                  <a:pt x="6168" y="191"/>
                </a:lnTo>
                <a:lnTo>
                  <a:pt x="5645" y="25"/>
                </a:lnTo>
                <a:lnTo>
                  <a:pt x="5359" y="1"/>
                </a:lnTo>
                <a:close/>
              </a:path>
            </a:pathLst>
          </a:custGeom>
          <a:solidFill>
            <a:srgbClr val="004E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cxnSp>
        <p:nvCxnSpPr>
          <p:cNvPr id="704" name="Google Shape;704;p35"/>
          <p:cNvCxnSpPr>
            <a:stCxn id="705" idx="1"/>
          </p:cNvCxnSpPr>
          <p:nvPr/>
        </p:nvCxnSpPr>
        <p:spPr>
          <a:xfrm>
            <a:off x="360000" y="360000"/>
            <a:ext cx="8787900" cy="0"/>
          </a:xfrm>
          <a:prstGeom prst="straightConnector1">
            <a:avLst/>
          </a:prstGeom>
          <a:noFill/>
          <a:ln cap="flat" cmpd="sng" w="9525">
            <a:solidFill>
              <a:srgbClr val="004EB2"/>
            </a:solidFill>
            <a:prstDash val="solid"/>
            <a:round/>
            <a:headEnd len="sm" w="sm" type="none"/>
            <a:tailEnd len="sm" w="sm" type="none"/>
          </a:ln>
        </p:spPr>
      </p:cxnSp>
      <p:sp>
        <p:nvSpPr>
          <p:cNvPr id="705" name="Google Shape;705;p35"/>
          <p:cNvSpPr/>
          <p:nvPr/>
        </p:nvSpPr>
        <p:spPr>
          <a:xfrm>
            <a:off x="360000" y="269700"/>
            <a:ext cx="1224900" cy="180600"/>
          </a:xfrm>
          <a:prstGeom prst="roundRect">
            <a:avLst>
              <a:gd fmla="val 50000" name="adj"/>
            </a:avLst>
          </a:prstGeom>
          <a:solidFill>
            <a:srgbClr val="004E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6" name="Google Shape;706;p35"/>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07" name="Google Shape;707;p35" title="2024-07-03_wtbrged_aus_photos_edited-117.jpg"/>
          <p:cNvPicPr preferRelativeResize="0"/>
          <p:nvPr/>
        </p:nvPicPr>
        <p:blipFill rotWithShape="1">
          <a:blip r:embed="rId3">
            <a:alphaModFix/>
          </a:blip>
          <a:srcRect b="0" l="17825" r="17825" t="0"/>
          <a:stretch/>
        </p:blipFill>
        <p:spPr>
          <a:xfrm>
            <a:off x="5883000" y="1664475"/>
            <a:ext cx="2901000" cy="3011400"/>
          </a:xfrm>
          <a:prstGeom prst="roundRect">
            <a:avLst>
              <a:gd fmla="val 5214" name="adj"/>
            </a:avLst>
          </a:prstGeom>
          <a:noFill/>
          <a:ln>
            <a:noFill/>
          </a:ln>
        </p:spPr>
      </p:pic>
      <p:sp>
        <p:nvSpPr>
          <p:cNvPr id="708" name="Google Shape;708;p35"/>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2" name="Shape 712"/>
        <p:cNvGrpSpPr/>
        <p:nvPr/>
      </p:nvGrpSpPr>
      <p:grpSpPr>
        <a:xfrm>
          <a:off x="0" y="0"/>
          <a:ext cx="0" cy="0"/>
          <a:chOff x="0" y="0"/>
          <a:chExt cx="0" cy="0"/>
        </a:xfrm>
      </p:grpSpPr>
      <p:sp>
        <p:nvSpPr>
          <p:cNvPr id="713" name="Google Shape;713;p36"/>
          <p:cNvSpPr/>
          <p:nvPr/>
        </p:nvSpPr>
        <p:spPr>
          <a:xfrm>
            <a:off x="360000" y="1501928"/>
            <a:ext cx="6871500" cy="613200"/>
          </a:xfrm>
          <a:prstGeom prst="roundRect">
            <a:avLst>
              <a:gd fmla="val 19471" name="adj"/>
            </a:avLst>
          </a:prstGeom>
          <a:solidFill>
            <a:srgbClr val="F9AB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14" name="Google Shape;714;p36"/>
          <p:cNvCxnSpPr>
            <a:stCxn id="715" idx="1"/>
          </p:cNvCxnSpPr>
          <p:nvPr/>
        </p:nvCxnSpPr>
        <p:spPr>
          <a:xfrm>
            <a:off x="360000" y="360000"/>
            <a:ext cx="8787900" cy="0"/>
          </a:xfrm>
          <a:prstGeom prst="straightConnector1">
            <a:avLst/>
          </a:prstGeom>
          <a:noFill/>
          <a:ln cap="flat" cmpd="sng" w="9525">
            <a:solidFill>
              <a:schemeClr val="accent3"/>
            </a:solidFill>
            <a:prstDash val="solid"/>
            <a:round/>
            <a:headEnd len="sm" w="sm" type="none"/>
            <a:tailEnd len="sm" w="sm" type="none"/>
          </a:ln>
        </p:spPr>
      </p:cxnSp>
      <p:sp>
        <p:nvSpPr>
          <p:cNvPr id="715" name="Google Shape;715;p36"/>
          <p:cNvSpPr/>
          <p:nvPr/>
        </p:nvSpPr>
        <p:spPr>
          <a:xfrm>
            <a:off x="360000" y="269700"/>
            <a:ext cx="1121400" cy="180600"/>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36"/>
          <p:cNvSpPr txBox="1"/>
          <p:nvPr/>
        </p:nvSpPr>
        <p:spPr>
          <a:xfrm>
            <a:off x="583349" y="294175"/>
            <a:ext cx="847500" cy="1230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700"/>
              <a:buFont typeface="Arial"/>
              <a:buNone/>
            </a:pPr>
            <a:r>
              <a:rPr b="1" i="0" lang="en-GB" sz="700" u="none" cap="none" strike="noStrike">
                <a:solidFill>
                  <a:srgbClr val="202124"/>
                </a:solidFill>
                <a:latin typeface="Google Sans"/>
                <a:ea typeface="Google Sans"/>
                <a:cs typeface="Google Sans"/>
                <a:sym typeface="Google Sans"/>
              </a:rPr>
              <a:t>klassiruumitegevus</a:t>
            </a:r>
            <a:endParaRPr b="1" i="0" sz="700" u="none" cap="none" strike="noStrike">
              <a:solidFill>
                <a:srgbClr val="202124"/>
              </a:solidFill>
              <a:latin typeface="Google Sans"/>
              <a:ea typeface="Google Sans"/>
              <a:cs typeface="Google Sans"/>
              <a:sym typeface="Google Sans"/>
            </a:endParaRPr>
          </a:p>
          <a:p>
            <a:pPr indent="0" lvl="0" marL="0" marR="0" rtl="0" algn="l">
              <a:lnSpc>
                <a:spcPct val="125000"/>
              </a:lnSpc>
              <a:spcBef>
                <a:spcPts val="400"/>
              </a:spcBef>
              <a:spcAft>
                <a:spcPts val="0"/>
              </a:spcAft>
              <a:buClr>
                <a:srgbClr val="000000"/>
              </a:buClr>
              <a:buSzPts val="700"/>
              <a:buFont typeface="Arial"/>
              <a:buNone/>
            </a:pPr>
            <a:r>
              <a:t/>
            </a:r>
            <a:endParaRPr b="1" i="0" sz="700" u="none" cap="none" strike="noStrike">
              <a:solidFill>
                <a:srgbClr val="202124"/>
              </a:solidFill>
              <a:latin typeface="Google Sans"/>
              <a:ea typeface="Google Sans"/>
              <a:cs typeface="Google Sans"/>
              <a:sym typeface="Google Sans"/>
            </a:endParaRPr>
          </a:p>
          <a:p>
            <a:pPr indent="0" lvl="0" marL="0" marR="0" rtl="0" algn="l">
              <a:lnSpc>
                <a:spcPct val="125000"/>
              </a:lnSpc>
              <a:spcBef>
                <a:spcPts val="400"/>
              </a:spcBef>
              <a:spcAft>
                <a:spcPts val="400"/>
              </a:spcAft>
              <a:buClr>
                <a:srgbClr val="000000"/>
              </a:buClr>
              <a:buSzPts val="700"/>
              <a:buFont typeface="Arial"/>
              <a:buNone/>
            </a:pPr>
            <a:r>
              <a:t/>
            </a:r>
            <a:endParaRPr b="1" i="0" sz="700" u="none" cap="none" strike="noStrike">
              <a:solidFill>
                <a:srgbClr val="202124"/>
              </a:solidFill>
              <a:latin typeface="Google Sans"/>
              <a:ea typeface="Google Sans"/>
              <a:cs typeface="Google Sans"/>
              <a:sym typeface="Google Sans"/>
            </a:endParaRPr>
          </a:p>
        </p:txBody>
      </p:sp>
      <p:sp>
        <p:nvSpPr>
          <p:cNvPr id="717" name="Google Shape;717;p36"/>
          <p:cNvSpPr txBox="1"/>
          <p:nvPr/>
        </p:nvSpPr>
        <p:spPr>
          <a:xfrm>
            <a:off x="360000" y="637150"/>
            <a:ext cx="5274600" cy="738900"/>
          </a:xfrm>
          <a:prstGeom prst="rect">
            <a:avLst/>
          </a:prstGeom>
          <a:noFill/>
          <a:ln>
            <a:noFill/>
          </a:ln>
        </p:spPr>
        <p:txBody>
          <a:bodyPr anchorCtr="0" anchor="t" bIns="91425" lIns="0" spcFirstLastPara="1" rIns="91425" wrap="square" tIns="91425">
            <a:spAutoFit/>
          </a:bodyPr>
          <a:lstStyle/>
          <a:p>
            <a:pPr indent="0" lvl="0" marL="0" marR="0" rtl="0" algn="l">
              <a:lnSpc>
                <a:spcPct val="90000"/>
              </a:lnSpc>
              <a:spcBef>
                <a:spcPts val="0"/>
              </a:spcBef>
              <a:spcAft>
                <a:spcPts val="0"/>
              </a:spcAft>
              <a:buClr>
                <a:srgbClr val="000000"/>
              </a:buClr>
              <a:buSzPts val="4000"/>
              <a:buFont typeface="Arial"/>
              <a:buNone/>
            </a:pPr>
            <a:r>
              <a:rPr b="0" i="0" lang="en-GB" sz="4000" u="none" cap="none" strike="noStrike">
                <a:solidFill>
                  <a:srgbClr val="F9AB00"/>
                </a:solidFill>
                <a:latin typeface="Google Sans Medium"/>
                <a:ea typeface="Google Sans Medium"/>
                <a:cs typeface="Google Sans Medium"/>
                <a:sym typeface="Google Sans Medium"/>
              </a:rPr>
              <a:t>Klassisisene tegevus</a:t>
            </a:r>
            <a:endParaRPr b="0" i="0" sz="4000" u="none" cap="none" strike="noStrike">
              <a:solidFill>
                <a:srgbClr val="F9AB00"/>
              </a:solidFill>
              <a:latin typeface="Google Sans Medium"/>
              <a:ea typeface="Google Sans Medium"/>
              <a:cs typeface="Google Sans Medium"/>
              <a:sym typeface="Google Sans Medium"/>
            </a:endParaRPr>
          </a:p>
        </p:txBody>
      </p:sp>
      <p:sp>
        <p:nvSpPr>
          <p:cNvPr id="718" name="Google Shape;718;p36"/>
          <p:cNvSpPr txBox="1"/>
          <p:nvPr/>
        </p:nvSpPr>
        <p:spPr>
          <a:xfrm>
            <a:off x="612672" y="1562900"/>
            <a:ext cx="6618900" cy="3246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SemiBold"/>
                <a:ea typeface="Google Sans SemiBold"/>
                <a:cs typeface="Google Sans SemiBold"/>
                <a:sym typeface="Google Sans SemiBold"/>
              </a:rPr>
              <a:t>Koosta plaan selle kohta, kuidas sa kavatsed koolis tehisintellekti vastutustundlikult ja eetiliselt kasutada.</a:t>
            </a:r>
            <a:endParaRPr b="0" i="0" sz="1500" u="none" cap="none" strike="noStrike">
              <a:solidFill>
                <a:srgbClr val="202124"/>
              </a:solidFill>
              <a:latin typeface="Google Sans SemiBold"/>
              <a:ea typeface="Google Sans SemiBold"/>
              <a:cs typeface="Google Sans SemiBold"/>
              <a:sym typeface="Google Sans SemiBold"/>
            </a:endParaRPr>
          </a:p>
        </p:txBody>
      </p:sp>
      <p:sp>
        <p:nvSpPr>
          <p:cNvPr id="719" name="Google Shape;719;p36"/>
          <p:cNvSpPr/>
          <p:nvPr/>
        </p:nvSpPr>
        <p:spPr>
          <a:xfrm>
            <a:off x="435027" y="309250"/>
            <a:ext cx="92809" cy="92818"/>
          </a:xfrm>
          <a:custGeom>
            <a:rect b="b" l="l" r="r" t="t"/>
            <a:pathLst>
              <a:path extrusionOk="0" h="10718" w="10717">
                <a:moveTo>
                  <a:pt x="8716" y="1"/>
                </a:moveTo>
                <a:lnTo>
                  <a:pt x="8478" y="25"/>
                </a:lnTo>
                <a:lnTo>
                  <a:pt x="8288" y="168"/>
                </a:lnTo>
                <a:lnTo>
                  <a:pt x="7192" y="1287"/>
                </a:lnTo>
                <a:lnTo>
                  <a:pt x="9431" y="3525"/>
                </a:lnTo>
                <a:lnTo>
                  <a:pt x="10526" y="2406"/>
                </a:lnTo>
                <a:lnTo>
                  <a:pt x="10669" y="2239"/>
                </a:lnTo>
                <a:lnTo>
                  <a:pt x="10717" y="2001"/>
                </a:lnTo>
                <a:lnTo>
                  <a:pt x="10669" y="1763"/>
                </a:lnTo>
                <a:lnTo>
                  <a:pt x="10526" y="1573"/>
                </a:lnTo>
                <a:lnTo>
                  <a:pt x="9121" y="168"/>
                </a:lnTo>
                <a:lnTo>
                  <a:pt x="8955" y="25"/>
                </a:lnTo>
                <a:lnTo>
                  <a:pt x="8716" y="1"/>
                </a:lnTo>
                <a:close/>
                <a:moveTo>
                  <a:pt x="6573" y="1906"/>
                </a:moveTo>
                <a:lnTo>
                  <a:pt x="0" y="8479"/>
                </a:lnTo>
                <a:lnTo>
                  <a:pt x="0" y="10717"/>
                </a:lnTo>
                <a:lnTo>
                  <a:pt x="2215" y="10717"/>
                </a:lnTo>
                <a:lnTo>
                  <a:pt x="8812" y="4145"/>
                </a:lnTo>
                <a:lnTo>
                  <a:pt x="6573" y="1906"/>
                </a:lnTo>
                <a:close/>
              </a:path>
            </a:pathLst>
          </a:custGeom>
          <a:solidFill>
            <a:srgbClr val="2021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720" name="Google Shape;720;p36"/>
          <p:cNvSpPr/>
          <p:nvPr/>
        </p:nvSpPr>
        <p:spPr>
          <a:xfrm>
            <a:off x="650774" y="3802128"/>
            <a:ext cx="64460" cy="88073"/>
          </a:xfrm>
          <a:prstGeom prst="rect">
            <a:avLst/>
          </a:prstGeom>
        </p:spPr>
        <p:txBody>
          <a:bodyPr>
            <a:prstTxWarp prst="textPlain"/>
          </a:bodyPr>
          <a:lstStyle/>
          <a:p>
            <a:pPr lvl="0" algn="ctr"/>
            <a:r>
              <a:rPr b="0" i="0">
                <a:ln>
                  <a:noFill/>
                </a:ln>
                <a:solidFill>
                  <a:schemeClr val="lt1"/>
                </a:solidFill>
                <a:latin typeface="Google Sans"/>
              </a:rPr>
              <a:t>4</a:t>
            </a:r>
          </a:p>
        </p:txBody>
      </p:sp>
      <p:sp>
        <p:nvSpPr>
          <p:cNvPr id="721" name="Google Shape;721;p36"/>
          <p:cNvSpPr txBox="1"/>
          <p:nvPr/>
        </p:nvSpPr>
        <p:spPr>
          <a:xfrm>
            <a:off x="720454" y="2181037"/>
            <a:ext cx="6871500" cy="15552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500"/>
              <a:buFont typeface="Arial"/>
              <a:buNone/>
            </a:pPr>
            <a:r>
              <a:rPr b="0" i="0" lang="en-GB" sz="1500" u="none" cap="none" strike="noStrike">
                <a:solidFill>
                  <a:schemeClr val="dk1"/>
                </a:solidFill>
                <a:latin typeface="Google Sans"/>
                <a:ea typeface="Google Sans"/>
                <a:cs typeface="Google Sans"/>
                <a:sym typeface="Google Sans"/>
              </a:rPr>
              <a:t>Kuid see ei ole mingi tavaline plaan. </a:t>
            </a:r>
            <a:endParaRPr b="0" i="0" sz="1500" u="none" cap="none" strike="noStrike">
              <a:solidFill>
                <a:schemeClr val="dk1"/>
              </a:solidFill>
              <a:latin typeface="Google Sans"/>
              <a:ea typeface="Google Sans"/>
              <a:cs typeface="Google Sans"/>
              <a:sym typeface="Google Sans"/>
            </a:endParaRPr>
          </a:p>
          <a:p>
            <a:pPr indent="0" lvl="0" marL="0" marR="0" rtl="0" algn="l">
              <a:lnSpc>
                <a:spcPct val="125000"/>
              </a:lnSpc>
              <a:spcBef>
                <a:spcPts val="700"/>
              </a:spcBef>
              <a:spcAft>
                <a:spcPts val="0"/>
              </a:spcAft>
              <a:buClr>
                <a:srgbClr val="000000"/>
              </a:buClr>
              <a:buSzPts val="1500"/>
              <a:buFont typeface="Arial"/>
              <a:buNone/>
            </a:pPr>
            <a:r>
              <a:rPr b="0" i="0" lang="en-GB" sz="1500" u="none" cap="none" strike="noStrike">
                <a:solidFill>
                  <a:schemeClr val="dk1"/>
                </a:solidFill>
                <a:latin typeface="Google Sans"/>
                <a:ea typeface="Google Sans"/>
                <a:cs typeface="Google Sans"/>
                <a:sym typeface="Google Sans"/>
              </a:rPr>
              <a:t>Sa pead tegema selle nii silmapaistvaks ja kaasahaaravaks kui võimalik. </a:t>
            </a:r>
            <a:endParaRPr b="0" i="0" sz="1500" u="none" cap="none" strike="noStrike">
              <a:solidFill>
                <a:schemeClr val="dk1"/>
              </a:solidFill>
              <a:latin typeface="Google Sans"/>
              <a:ea typeface="Google Sans"/>
              <a:cs typeface="Google Sans"/>
              <a:sym typeface="Google Sans"/>
            </a:endParaRPr>
          </a:p>
          <a:p>
            <a:pPr indent="0" lvl="0" marL="0" marR="0" rtl="0" algn="l">
              <a:lnSpc>
                <a:spcPct val="125000"/>
              </a:lnSpc>
              <a:spcBef>
                <a:spcPts val="700"/>
              </a:spcBef>
              <a:spcAft>
                <a:spcPts val="700"/>
              </a:spcAft>
              <a:buClr>
                <a:srgbClr val="000000"/>
              </a:buClr>
              <a:buSzPts val="1500"/>
              <a:buFont typeface="Arial"/>
              <a:buNone/>
            </a:pPr>
            <a:r>
              <a:rPr b="0" i="0" lang="en-GB" sz="1500" u="none" cap="none" strike="noStrike">
                <a:solidFill>
                  <a:schemeClr val="dk1"/>
                </a:solidFill>
                <a:latin typeface="Google Sans"/>
                <a:ea typeface="Google Sans"/>
                <a:cs typeface="Google Sans"/>
                <a:sym typeface="Google Sans"/>
              </a:rPr>
              <a:t>See võib olla ükskõik millises vormis, mis sulle pähe tuleb — isiklik TI-harta, luuletus, poster oma vanavanemale, toiduretsept või isegi filmistsenaarium. Piiriks on vaid taevas!</a:t>
            </a:r>
            <a:endParaRPr b="0" i="0" sz="1700" u="none" cap="none" strike="noStrike">
              <a:solidFill>
                <a:srgbClr val="F9AB00"/>
              </a:solidFill>
              <a:latin typeface="Google Sans"/>
              <a:ea typeface="Google Sans"/>
              <a:cs typeface="Google Sans"/>
              <a:sym typeface="Google Sans"/>
            </a:endParaRPr>
          </a:p>
        </p:txBody>
      </p:sp>
      <p:sp>
        <p:nvSpPr>
          <p:cNvPr id="722" name="Google Shape;722;p36"/>
          <p:cNvSpPr/>
          <p:nvPr/>
        </p:nvSpPr>
        <p:spPr>
          <a:xfrm>
            <a:off x="360000" y="3892722"/>
            <a:ext cx="6871500" cy="894000"/>
          </a:xfrm>
          <a:prstGeom prst="roundRect">
            <a:avLst>
              <a:gd fmla="val 17209" name="adj"/>
            </a:avLst>
          </a:prstGeom>
          <a:solidFill>
            <a:srgbClr val="FEEFC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36"/>
          <p:cNvSpPr txBox="1"/>
          <p:nvPr/>
        </p:nvSpPr>
        <p:spPr>
          <a:xfrm>
            <a:off x="612672" y="4056218"/>
            <a:ext cx="6205200" cy="3246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SemiBold"/>
                <a:ea typeface="Google Sans SemiBold"/>
                <a:cs typeface="Google Sans SemiBold"/>
                <a:sym typeface="Google Sans SemiBold"/>
              </a:rPr>
              <a:t>Eesmärk on see, et igaüks selles koolis saaks sinu plaani lugeda ja teaks täpselt, kuidas tehisintellekti vastutustundlikult kasutada.</a:t>
            </a:r>
            <a:endParaRPr b="0" i="0" sz="1500" u="none" cap="none" strike="noStrike">
              <a:solidFill>
                <a:srgbClr val="202124"/>
              </a:solidFill>
              <a:latin typeface="Google Sans SemiBold"/>
              <a:ea typeface="Google Sans SemiBold"/>
              <a:cs typeface="Google Sans SemiBold"/>
              <a:sym typeface="Google Sans SemiBold"/>
            </a:endParaRPr>
          </a:p>
        </p:txBody>
      </p:sp>
      <p:sp>
        <p:nvSpPr>
          <p:cNvPr id="724" name="Google Shape;724;p36"/>
          <p:cNvSpPr/>
          <p:nvPr/>
        </p:nvSpPr>
        <p:spPr>
          <a:xfrm>
            <a:off x="360375" y="2197055"/>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725" name="Google Shape;725;p36"/>
          <p:cNvSpPr/>
          <p:nvPr/>
        </p:nvSpPr>
        <p:spPr>
          <a:xfrm>
            <a:off x="360375" y="2557230"/>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726" name="Google Shape;726;p36"/>
          <p:cNvSpPr/>
          <p:nvPr/>
        </p:nvSpPr>
        <p:spPr>
          <a:xfrm>
            <a:off x="360375" y="2942872"/>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37"/>
          <p:cNvSpPr/>
          <p:nvPr/>
        </p:nvSpPr>
        <p:spPr>
          <a:xfrm>
            <a:off x="4928825" y="2304250"/>
            <a:ext cx="3850200" cy="2398200"/>
          </a:xfrm>
          <a:prstGeom prst="roundRect">
            <a:avLst>
              <a:gd fmla="val 7337" name="adj"/>
            </a:avLst>
          </a:prstGeom>
          <a:gradFill>
            <a:gsLst>
              <a:gs pos="0">
                <a:srgbClr val="FEEFC3"/>
              </a:gs>
              <a:gs pos="100000">
                <a:srgbClr val="FEF7E0"/>
              </a:gs>
            </a:gsLst>
            <a:lin ang="18900732"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32" name="Google Shape;732;p37"/>
          <p:cNvGrpSpPr/>
          <p:nvPr/>
        </p:nvGrpSpPr>
        <p:grpSpPr>
          <a:xfrm>
            <a:off x="8312216" y="2873837"/>
            <a:ext cx="1121422" cy="1607388"/>
            <a:chOff x="-1955378" y="8680361"/>
            <a:chExt cx="615456" cy="882211"/>
          </a:xfrm>
        </p:grpSpPr>
        <p:grpSp>
          <p:nvGrpSpPr>
            <p:cNvPr id="733" name="Google Shape;733;p37"/>
            <p:cNvGrpSpPr/>
            <p:nvPr/>
          </p:nvGrpSpPr>
          <p:grpSpPr>
            <a:xfrm>
              <a:off x="-1955378" y="8680361"/>
              <a:ext cx="615456" cy="727805"/>
              <a:chOff x="1290577" y="4815087"/>
              <a:chExt cx="568340" cy="672089"/>
            </a:xfrm>
          </p:grpSpPr>
          <p:sp>
            <p:nvSpPr>
              <p:cNvPr id="734" name="Google Shape;734;p37"/>
              <p:cNvSpPr/>
              <p:nvPr/>
            </p:nvSpPr>
            <p:spPr>
              <a:xfrm>
                <a:off x="1290577" y="4815087"/>
                <a:ext cx="568340" cy="672089"/>
              </a:xfrm>
              <a:custGeom>
                <a:rect b="b" l="l" r="r" t="t"/>
                <a:pathLst>
                  <a:path extrusionOk="0" h="1022188" w="864396">
                    <a:moveTo>
                      <a:pt x="814597" y="232306"/>
                    </a:moveTo>
                    <a:cubicBezTo>
                      <a:pt x="772809" y="152823"/>
                      <a:pt x="711816" y="91562"/>
                      <a:pt x="633227" y="50295"/>
                    </a:cubicBezTo>
                    <a:cubicBezTo>
                      <a:pt x="569679" y="16903"/>
                      <a:pt x="502135" y="0"/>
                      <a:pt x="432488" y="0"/>
                    </a:cubicBezTo>
                    <a:cubicBezTo>
                      <a:pt x="413036" y="0"/>
                      <a:pt x="393131" y="1319"/>
                      <a:pt x="373309" y="3958"/>
                    </a:cubicBezTo>
                    <a:cubicBezTo>
                      <a:pt x="286106" y="15460"/>
                      <a:pt x="208547" y="51656"/>
                      <a:pt x="142774" y="111515"/>
                    </a:cubicBezTo>
                    <a:cubicBezTo>
                      <a:pt x="95011" y="155008"/>
                      <a:pt x="58539" y="206540"/>
                      <a:pt x="34431" y="264751"/>
                    </a:cubicBezTo>
                    <a:cubicBezTo>
                      <a:pt x="5912" y="333639"/>
                      <a:pt x="-4967" y="404877"/>
                      <a:pt x="2080" y="476527"/>
                    </a:cubicBezTo>
                    <a:cubicBezTo>
                      <a:pt x="8179" y="538984"/>
                      <a:pt x="27219" y="597854"/>
                      <a:pt x="58621" y="651529"/>
                    </a:cubicBezTo>
                    <a:cubicBezTo>
                      <a:pt x="89488" y="704298"/>
                      <a:pt x="125589" y="746266"/>
                      <a:pt x="169026" y="779865"/>
                    </a:cubicBezTo>
                    <a:cubicBezTo>
                      <a:pt x="186170" y="793139"/>
                      <a:pt x="203973" y="804105"/>
                      <a:pt x="221199" y="814700"/>
                    </a:cubicBezTo>
                    <a:cubicBezTo>
                      <a:pt x="225567" y="817421"/>
                      <a:pt x="229977" y="820101"/>
                      <a:pt x="234304" y="822822"/>
                    </a:cubicBezTo>
                    <a:cubicBezTo>
                      <a:pt x="234057" y="862275"/>
                      <a:pt x="234098" y="901769"/>
                      <a:pt x="234139" y="941222"/>
                    </a:cubicBezTo>
                    <a:lnTo>
                      <a:pt x="234139" y="972883"/>
                    </a:lnTo>
                    <a:cubicBezTo>
                      <a:pt x="234222" y="1004627"/>
                      <a:pt x="251777" y="1022106"/>
                      <a:pt x="283551" y="1022189"/>
                    </a:cubicBezTo>
                    <a:lnTo>
                      <a:pt x="574254" y="1022189"/>
                    </a:lnTo>
                    <a:cubicBezTo>
                      <a:pt x="608006" y="1022189"/>
                      <a:pt x="625149" y="1004956"/>
                      <a:pt x="625191" y="970987"/>
                    </a:cubicBezTo>
                    <a:lnTo>
                      <a:pt x="625191" y="931534"/>
                    </a:lnTo>
                    <a:cubicBezTo>
                      <a:pt x="625232" y="895255"/>
                      <a:pt x="625273" y="858935"/>
                      <a:pt x="625067" y="822657"/>
                    </a:cubicBezTo>
                    <a:cubicBezTo>
                      <a:pt x="626839" y="821544"/>
                      <a:pt x="628446" y="820431"/>
                      <a:pt x="629971" y="819400"/>
                    </a:cubicBezTo>
                    <a:cubicBezTo>
                      <a:pt x="631702" y="818204"/>
                      <a:pt x="633433" y="817009"/>
                      <a:pt x="635246" y="815937"/>
                    </a:cubicBezTo>
                    <a:cubicBezTo>
                      <a:pt x="667432" y="796561"/>
                      <a:pt x="704604" y="772362"/>
                      <a:pt x="736419" y="740082"/>
                    </a:cubicBezTo>
                    <a:cubicBezTo>
                      <a:pt x="765432" y="710647"/>
                      <a:pt x="789705" y="678738"/>
                      <a:pt x="808539" y="645222"/>
                    </a:cubicBezTo>
                    <a:cubicBezTo>
                      <a:pt x="856055" y="560751"/>
                      <a:pt x="873363" y="468941"/>
                      <a:pt x="860052" y="372391"/>
                    </a:cubicBezTo>
                    <a:cubicBezTo>
                      <a:pt x="853376" y="324116"/>
                      <a:pt x="838087" y="276954"/>
                      <a:pt x="814597" y="232306"/>
                    </a:cubicBezTo>
                    <a:close/>
                  </a:path>
                </a:pathLst>
              </a:custGeom>
              <a:solidFill>
                <a:schemeClr val="lt1"/>
              </a:solidFill>
              <a:ln cap="rnd" cmpd="sng" w="9525">
                <a:solidFill>
                  <a:srgbClr val="F9AB0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735" name="Google Shape;735;p37"/>
              <p:cNvSpPr/>
              <p:nvPr/>
            </p:nvSpPr>
            <p:spPr>
              <a:xfrm>
                <a:off x="1395822" y="4941139"/>
                <a:ext cx="357859" cy="357985"/>
              </a:xfrm>
              <a:custGeom>
                <a:rect b="b" l="l" r="r" t="t"/>
                <a:pathLst>
                  <a:path extrusionOk="0" h="401104" w="400962">
                    <a:moveTo>
                      <a:pt x="225682" y="14934"/>
                    </a:moveTo>
                    <a:lnTo>
                      <a:pt x="278350" y="111237"/>
                    </a:lnTo>
                    <a:cubicBezTo>
                      <a:pt x="280987" y="116060"/>
                      <a:pt x="284943" y="120018"/>
                      <a:pt x="289765" y="122656"/>
                    </a:cubicBezTo>
                    <a:lnTo>
                      <a:pt x="386034" y="175343"/>
                    </a:lnTo>
                    <a:cubicBezTo>
                      <a:pt x="405939" y="186226"/>
                      <a:pt x="405939" y="214837"/>
                      <a:pt x="386034" y="225762"/>
                    </a:cubicBezTo>
                    <a:lnTo>
                      <a:pt x="289765" y="278448"/>
                    </a:lnTo>
                    <a:cubicBezTo>
                      <a:pt x="284943" y="281086"/>
                      <a:pt x="280987" y="285044"/>
                      <a:pt x="278350" y="289867"/>
                    </a:cubicBezTo>
                    <a:lnTo>
                      <a:pt x="225682" y="386171"/>
                    </a:lnTo>
                    <a:cubicBezTo>
                      <a:pt x="214802" y="406082"/>
                      <a:pt x="186202" y="406082"/>
                      <a:pt x="175281" y="386171"/>
                    </a:cubicBezTo>
                    <a:lnTo>
                      <a:pt x="122613" y="289867"/>
                    </a:lnTo>
                    <a:cubicBezTo>
                      <a:pt x="119976" y="285044"/>
                      <a:pt x="116019" y="281086"/>
                      <a:pt x="111198" y="278448"/>
                    </a:cubicBezTo>
                    <a:lnTo>
                      <a:pt x="14929" y="225762"/>
                    </a:lnTo>
                    <a:cubicBezTo>
                      <a:pt x="-4976" y="214878"/>
                      <a:pt x="-4976" y="186268"/>
                      <a:pt x="14929" y="175343"/>
                    </a:cubicBezTo>
                    <a:lnTo>
                      <a:pt x="111198" y="122656"/>
                    </a:lnTo>
                    <a:cubicBezTo>
                      <a:pt x="116019" y="120018"/>
                      <a:pt x="119976" y="116060"/>
                      <a:pt x="122613" y="111237"/>
                    </a:cubicBezTo>
                    <a:lnTo>
                      <a:pt x="175281" y="14934"/>
                    </a:lnTo>
                    <a:cubicBezTo>
                      <a:pt x="186161" y="-4978"/>
                      <a:pt x="214761" y="-4978"/>
                      <a:pt x="225682" y="14934"/>
                    </a:cubicBezTo>
                    <a:close/>
                  </a:path>
                </a:pathLst>
              </a:custGeom>
              <a:solidFill>
                <a:srgbClr val="F9AB0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
          <p:nvSpPr>
            <p:cNvPr id="736" name="Google Shape;736;p37"/>
            <p:cNvSpPr/>
            <p:nvPr/>
          </p:nvSpPr>
          <p:spPr>
            <a:xfrm>
              <a:off x="-1783905" y="9490402"/>
              <a:ext cx="272524" cy="72170"/>
            </a:xfrm>
            <a:custGeom>
              <a:rect b="b" l="l" r="r" t="t"/>
              <a:pathLst>
                <a:path extrusionOk="0" h="101291" w="386559">
                  <a:moveTo>
                    <a:pt x="0" y="0"/>
                  </a:moveTo>
                  <a:lnTo>
                    <a:pt x="386559" y="0"/>
                  </a:lnTo>
                  <a:cubicBezTo>
                    <a:pt x="386559" y="55902"/>
                    <a:pt x="341186" y="101291"/>
                    <a:pt x="285304" y="101291"/>
                  </a:cubicBezTo>
                  <a:lnTo>
                    <a:pt x="101297" y="101291"/>
                  </a:lnTo>
                  <a:cubicBezTo>
                    <a:pt x="45415" y="101291"/>
                    <a:pt x="41" y="55902"/>
                    <a:pt x="41" y="0"/>
                  </a:cubicBezTo>
                  <a:lnTo>
                    <a:pt x="41" y="0"/>
                  </a:lnTo>
                  <a:close/>
                </a:path>
              </a:pathLst>
            </a:custGeom>
            <a:solidFill>
              <a:srgbClr val="F9AB00"/>
            </a:solidFill>
            <a:ln cap="rnd" cmpd="sng" w="9525">
              <a:solidFill>
                <a:srgbClr val="F9AB0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
        <p:nvSpPr>
          <p:cNvPr id="737" name="Google Shape;737;p37"/>
          <p:cNvSpPr txBox="1"/>
          <p:nvPr/>
        </p:nvSpPr>
        <p:spPr>
          <a:xfrm>
            <a:off x="5475275" y="2850725"/>
            <a:ext cx="3090600" cy="1043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200"/>
              <a:buFont typeface="Arial"/>
              <a:buNone/>
            </a:pPr>
            <a:r>
              <a:rPr b="0" i="0" lang="en-GB" sz="1200" u="none" cap="none" strike="noStrike">
                <a:solidFill>
                  <a:srgbClr val="202124"/>
                </a:solidFill>
                <a:latin typeface="Google Sans"/>
                <a:ea typeface="Google Sans"/>
                <a:cs typeface="Google Sans"/>
                <a:sym typeface="Google Sans"/>
              </a:rPr>
              <a:t>Tehisintellekt on tehnoloogia, mitte inimene.</a:t>
            </a:r>
            <a:endParaRPr b="0" i="0" sz="1200" u="none" cap="none" strike="noStrike">
              <a:solidFill>
                <a:srgbClr val="202124"/>
              </a:solidFill>
              <a:latin typeface="Google Sans"/>
              <a:ea typeface="Google Sans"/>
              <a:cs typeface="Google Sans"/>
              <a:sym typeface="Google Sans"/>
            </a:endParaRPr>
          </a:p>
          <a:p>
            <a:pPr indent="0" lvl="0" marL="0" marR="0" rtl="0" algn="l">
              <a:lnSpc>
                <a:spcPct val="120000"/>
              </a:lnSpc>
              <a:spcBef>
                <a:spcPts val="300"/>
              </a:spcBef>
              <a:spcAft>
                <a:spcPts val="0"/>
              </a:spcAft>
              <a:buClr>
                <a:srgbClr val="000000"/>
              </a:buClr>
              <a:buSzPts val="1200"/>
              <a:buFont typeface="Arial"/>
              <a:buNone/>
            </a:pPr>
            <a:r>
              <a:rPr b="0" i="0" lang="en-GB" sz="1200" u="none" cap="none" strike="noStrike">
                <a:solidFill>
                  <a:srgbClr val="202124"/>
                </a:solidFill>
                <a:latin typeface="Google Sans"/>
                <a:ea typeface="Google Sans"/>
                <a:cs typeface="Google Sans"/>
                <a:sym typeface="Google Sans"/>
              </a:rPr>
              <a:t>Hinda vastuseid kriitiliselt.</a:t>
            </a:r>
            <a:endParaRPr b="0" i="0" sz="1200" u="none" cap="none" strike="noStrike">
              <a:solidFill>
                <a:srgbClr val="202124"/>
              </a:solidFill>
              <a:latin typeface="Google Sans"/>
              <a:ea typeface="Google Sans"/>
              <a:cs typeface="Google Sans"/>
              <a:sym typeface="Google Sans"/>
            </a:endParaRPr>
          </a:p>
          <a:p>
            <a:pPr indent="0" lvl="0" marL="0" marR="0" rtl="0" algn="l">
              <a:lnSpc>
                <a:spcPct val="120000"/>
              </a:lnSpc>
              <a:spcBef>
                <a:spcPts val="300"/>
              </a:spcBef>
              <a:spcAft>
                <a:spcPts val="0"/>
              </a:spcAft>
              <a:buClr>
                <a:srgbClr val="000000"/>
              </a:buClr>
              <a:buSzPts val="1200"/>
              <a:buFont typeface="Arial"/>
              <a:buNone/>
            </a:pPr>
            <a:r>
              <a:rPr b="0" i="0" lang="en-GB" sz="1200" u="none" cap="none" strike="noStrike">
                <a:solidFill>
                  <a:srgbClr val="202124"/>
                </a:solidFill>
                <a:latin typeface="Google Sans"/>
                <a:ea typeface="Google Sans"/>
                <a:cs typeface="Google Sans"/>
                <a:sym typeface="Google Sans"/>
              </a:rPr>
              <a:t>Kui midagi tundub kahtlane, uuri lähemalt.</a:t>
            </a:r>
            <a:endParaRPr b="0" i="0" sz="1200" u="none" cap="none" strike="noStrike">
              <a:solidFill>
                <a:srgbClr val="202124"/>
              </a:solidFill>
              <a:latin typeface="Google Sans"/>
              <a:ea typeface="Google Sans"/>
              <a:cs typeface="Google Sans"/>
              <a:sym typeface="Google Sans"/>
            </a:endParaRPr>
          </a:p>
          <a:p>
            <a:pPr indent="0" lvl="0" marL="0" marR="0" rtl="0" algn="l">
              <a:lnSpc>
                <a:spcPct val="120000"/>
              </a:lnSpc>
              <a:spcBef>
                <a:spcPts val="300"/>
              </a:spcBef>
              <a:spcAft>
                <a:spcPts val="0"/>
              </a:spcAft>
              <a:buClr>
                <a:srgbClr val="000000"/>
              </a:buClr>
              <a:buSzPts val="1200"/>
              <a:buFont typeface="Arial"/>
              <a:buNone/>
            </a:pPr>
            <a:r>
              <a:rPr b="0" i="0" lang="en-GB" sz="1200" u="none" cap="none" strike="noStrike">
                <a:solidFill>
                  <a:srgbClr val="202124"/>
                </a:solidFill>
                <a:latin typeface="Google Sans"/>
                <a:ea typeface="Google Sans"/>
                <a:cs typeface="Google Sans"/>
                <a:sym typeface="Google Sans"/>
              </a:rPr>
              <a:t>Hoia privaatne teave privaatsena.</a:t>
            </a:r>
            <a:endParaRPr b="0" i="0" sz="1200" u="none" cap="none" strike="noStrike">
              <a:solidFill>
                <a:srgbClr val="202124"/>
              </a:solidFill>
              <a:latin typeface="Google Sans"/>
              <a:ea typeface="Google Sans"/>
              <a:cs typeface="Google Sans"/>
              <a:sym typeface="Google Sans"/>
            </a:endParaRPr>
          </a:p>
          <a:p>
            <a:pPr indent="0" lvl="0" marL="0" marR="0" rtl="0" algn="l">
              <a:lnSpc>
                <a:spcPct val="120000"/>
              </a:lnSpc>
              <a:spcBef>
                <a:spcPts val="300"/>
              </a:spcBef>
              <a:spcAft>
                <a:spcPts val="300"/>
              </a:spcAft>
              <a:buClr>
                <a:srgbClr val="000000"/>
              </a:buClr>
              <a:buSzPts val="1200"/>
              <a:buFont typeface="Arial"/>
              <a:buNone/>
            </a:pPr>
            <a:r>
              <a:rPr b="0" i="0" lang="en-GB" sz="1200" u="none" cap="none" strike="noStrike">
                <a:solidFill>
                  <a:srgbClr val="202124"/>
                </a:solidFill>
                <a:latin typeface="Google Sans"/>
                <a:ea typeface="Google Sans"/>
                <a:cs typeface="Google Sans"/>
                <a:sym typeface="Google Sans"/>
              </a:rPr>
              <a:t>Kasuta tehisintellekti oma annete võimendamiseks, mitte nende asendamiseks.</a:t>
            </a:r>
            <a:endParaRPr b="0" i="0" sz="1200" u="none" cap="none" strike="noStrike">
              <a:solidFill>
                <a:srgbClr val="202124"/>
              </a:solidFill>
              <a:latin typeface="Google Sans"/>
              <a:ea typeface="Google Sans"/>
              <a:cs typeface="Google Sans"/>
              <a:sym typeface="Google Sans"/>
            </a:endParaRPr>
          </a:p>
        </p:txBody>
      </p:sp>
      <p:sp>
        <p:nvSpPr>
          <p:cNvPr id="738" name="Google Shape;738;p37"/>
          <p:cNvSpPr/>
          <p:nvPr/>
        </p:nvSpPr>
        <p:spPr>
          <a:xfrm>
            <a:off x="5207860" y="2845579"/>
            <a:ext cx="158400" cy="158400"/>
          </a:xfrm>
          <a:prstGeom prst="ellipse">
            <a:avLst/>
          </a:prstGeom>
          <a:solidFill>
            <a:srgbClr val="F9AB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37"/>
          <p:cNvSpPr/>
          <p:nvPr/>
        </p:nvSpPr>
        <p:spPr>
          <a:xfrm>
            <a:off x="5268169" y="2887908"/>
            <a:ext cx="29597" cy="73834"/>
          </a:xfrm>
          <a:prstGeom prst="rect">
            <a:avLst/>
          </a:prstGeom>
        </p:spPr>
        <p:txBody>
          <a:bodyPr>
            <a:prstTxWarp prst="textPlain"/>
          </a:bodyPr>
          <a:lstStyle/>
          <a:p>
            <a:pPr lvl="0" algn="ctr"/>
            <a:r>
              <a:rPr b="0" i="0">
                <a:ln>
                  <a:noFill/>
                </a:ln>
                <a:solidFill>
                  <a:schemeClr val="lt1"/>
                </a:solidFill>
                <a:latin typeface="Google Sans"/>
              </a:rPr>
              <a:t>1</a:t>
            </a:r>
          </a:p>
        </p:txBody>
      </p:sp>
      <p:sp>
        <p:nvSpPr>
          <p:cNvPr id="740" name="Google Shape;740;p37"/>
          <p:cNvSpPr/>
          <p:nvPr/>
        </p:nvSpPr>
        <p:spPr>
          <a:xfrm>
            <a:off x="5207860" y="3122553"/>
            <a:ext cx="158400" cy="158400"/>
          </a:xfrm>
          <a:prstGeom prst="ellipse">
            <a:avLst/>
          </a:prstGeom>
          <a:solidFill>
            <a:srgbClr val="F9AB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p37"/>
          <p:cNvSpPr/>
          <p:nvPr/>
        </p:nvSpPr>
        <p:spPr>
          <a:xfrm>
            <a:off x="5265440" y="3162153"/>
            <a:ext cx="46716" cy="75484"/>
          </a:xfrm>
          <a:prstGeom prst="rect">
            <a:avLst/>
          </a:prstGeom>
        </p:spPr>
        <p:txBody>
          <a:bodyPr>
            <a:prstTxWarp prst="textPlain"/>
          </a:bodyPr>
          <a:lstStyle/>
          <a:p>
            <a:pPr lvl="0" algn="ctr"/>
            <a:r>
              <a:rPr b="0" i="0">
                <a:ln>
                  <a:noFill/>
                </a:ln>
                <a:solidFill>
                  <a:schemeClr val="lt1"/>
                </a:solidFill>
                <a:latin typeface="Google Sans"/>
              </a:rPr>
              <a:t>2</a:t>
            </a:r>
          </a:p>
        </p:txBody>
      </p:sp>
      <p:sp>
        <p:nvSpPr>
          <p:cNvPr id="742" name="Google Shape;742;p37"/>
          <p:cNvSpPr/>
          <p:nvPr/>
        </p:nvSpPr>
        <p:spPr>
          <a:xfrm>
            <a:off x="5207860" y="3379641"/>
            <a:ext cx="158400" cy="158400"/>
          </a:xfrm>
          <a:prstGeom prst="ellipse">
            <a:avLst/>
          </a:prstGeom>
          <a:solidFill>
            <a:srgbClr val="F9AB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p37"/>
          <p:cNvSpPr/>
          <p:nvPr/>
        </p:nvSpPr>
        <p:spPr>
          <a:xfrm>
            <a:off x="5262710" y="3419240"/>
            <a:ext cx="49088" cy="77134"/>
          </a:xfrm>
          <a:prstGeom prst="rect">
            <a:avLst/>
          </a:prstGeom>
        </p:spPr>
        <p:txBody>
          <a:bodyPr>
            <a:prstTxWarp prst="textPlain"/>
          </a:bodyPr>
          <a:lstStyle/>
          <a:p>
            <a:pPr lvl="0" algn="ctr"/>
            <a:r>
              <a:rPr b="0" i="0">
                <a:ln>
                  <a:noFill/>
                </a:ln>
                <a:solidFill>
                  <a:schemeClr val="lt1"/>
                </a:solidFill>
                <a:latin typeface="Google Sans"/>
              </a:rPr>
              <a:t>3</a:t>
            </a:r>
          </a:p>
        </p:txBody>
      </p:sp>
      <p:sp>
        <p:nvSpPr>
          <p:cNvPr id="744" name="Google Shape;744;p37"/>
          <p:cNvSpPr/>
          <p:nvPr/>
        </p:nvSpPr>
        <p:spPr>
          <a:xfrm>
            <a:off x="5207860" y="3641194"/>
            <a:ext cx="158400" cy="158400"/>
          </a:xfrm>
          <a:prstGeom prst="ellipse">
            <a:avLst/>
          </a:prstGeom>
          <a:solidFill>
            <a:srgbClr val="F9AB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5" name="Google Shape;745;p37"/>
          <p:cNvSpPr/>
          <p:nvPr/>
        </p:nvSpPr>
        <p:spPr>
          <a:xfrm>
            <a:off x="5259981" y="3680794"/>
            <a:ext cx="54038" cy="73834"/>
          </a:xfrm>
          <a:prstGeom prst="rect">
            <a:avLst/>
          </a:prstGeom>
        </p:spPr>
        <p:txBody>
          <a:bodyPr>
            <a:prstTxWarp prst="textPlain"/>
          </a:bodyPr>
          <a:lstStyle/>
          <a:p>
            <a:pPr lvl="0" algn="ctr"/>
            <a:r>
              <a:rPr b="0" i="0">
                <a:ln>
                  <a:noFill/>
                </a:ln>
                <a:solidFill>
                  <a:schemeClr val="lt1"/>
                </a:solidFill>
                <a:latin typeface="Google Sans"/>
              </a:rPr>
              <a:t>4</a:t>
            </a:r>
          </a:p>
        </p:txBody>
      </p:sp>
      <p:sp>
        <p:nvSpPr>
          <p:cNvPr id="746" name="Google Shape;746;p37"/>
          <p:cNvSpPr/>
          <p:nvPr/>
        </p:nvSpPr>
        <p:spPr>
          <a:xfrm>
            <a:off x="5209610" y="3902750"/>
            <a:ext cx="158400" cy="158400"/>
          </a:xfrm>
          <a:prstGeom prst="ellipse">
            <a:avLst/>
          </a:prstGeom>
          <a:solidFill>
            <a:srgbClr val="F9AB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7" name="Google Shape;747;p37"/>
          <p:cNvSpPr/>
          <p:nvPr/>
        </p:nvSpPr>
        <p:spPr>
          <a:xfrm>
            <a:off x="5261731" y="3942349"/>
            <a:ext cx="49706" cy="75484"/>
          </a:xfrm>
          <a:prstGeom prst="rect">
            <a:avLst/>
          </a:prstGeom>
        </p:spPr>
        <p:txBody>
          <a:bodyPr>
            <a:prstTxWarp prst="textPlain"/>
          </a:bodyPr>
          <a:lstStyle/>
          <a:p>
            <a:pPr lvl="0" algn="ctr"/>
            <a:r>
              <a:rPr b="0" i="0">
                <a:ln>
                  <a:noFill/>
                </a:ln>
                <a:solidFill>
                  <a:schemeClr val="lt1"/>
                </a:solidFill>
                <a:latin typeface="Google Sans"/>
              </a:rPr>
              <a:t>5</a:t>
            </a:r>
          </a:p>
        </p:txBody>
      </p:sp>
      <p:cxnSp>
        <p:nvCxnSpPr>
          <p:cNvPr id="748" name="Google Shape;748;p37"/>
          <p:cNvCxnSpPr>
            <a:stCxn id="749" idx="1"/>
          </p:cNvCxnSpPr>
          <p:nvPr/>
        </p:nvCxnSpPr>
        <p:spPr>
          <a:xfrm>
            <a:off x="360000" y="360000"/>
            <a:ext cx="8787900" cy="0"/>
          </a:xfrm>
          <a:prstGeom prst="straightConnector1">
            <a:avLst/>
          </a:prstGeom>
          <a:noFill/>
          <a:ln cap="flat" cmpd="sng" w="9525">
            <a:solidFill>
              <a:schemeClr val="accent3"/>
            </a:solidFill>
            <a:prstDash val="solid"/>
            <a:round/>
            <a:headEnd len="sm" w="sm" type="none"/>
            <a:tailEnd len="sm" w="sm" type="none"/>
          </a:ln>
        </p:spPr>
      </p:cxnSp>
      <p:sp>
        <p:nvSpPr>
          <p:cNvPr id="749" name="Google Shape;749;p37"/>
          <p:cNvSpPr/>
          <p:nvPr/>
        </p:nvSpPr>
        <p:spPr>
          <a:xfrm>
            <a:off x="360000" y="269700"/>
            <a:ext cx="1121400" cy="180600"/>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0" name="Google Shape;750;p37"/>
          <p:cNvSpPr txBox="1"/>
          <p:nvPr/>
        </p:nvSpPr>
        <p:spPr>
          <a:xfrm>
            <a:off x="360000" y="637150"/>
            <a:ext cx="5274600" cy="1293000"/>
          </a:xfrm>
          <a:prstGeom prst="rect">
            <a:avLst/>
          </a:prstGeom>
          <a:noFill/>
          <a:ln>
            <a:noFill/>
          </a:ln>
        </p:spPr>
        <p:txBody>
          <a:bodyPr anchorCtr="0" anchor="t" bIns="91425" lIns="0" spcFirstLastPara="1" rIns="91425" wrap="square" tIns="91425">
            <a:spAutoFit/>
          </a:bodyPr>
          <a:lstStyle/>
          <a:p>
            <a:pPr indent="0" lvl="0" marL="0" marR="0" rtl="0" algn="l">
              <a:lnSpc>
                <a:spcPct val="90000"/>
              </a:lnSpc>
              <a:spcBef>
                <a:spcPts val="0"/>
              </a:spcBef>
              <a:spcAft>
                <a:spcPts val="0"/>
              </a:spcAft>
              <a:buClr>
                <a:srgbClr val="000000"/>
              </a:buClr>
              <a:buSzPts val="4000"/>
              <a:buFont typeface="Arial"/>
              <a:buNone/>
            </a:pPr>
            <a:r>
              <a:rPr b="0" i="0" lang="en-GB" sz="4000" u="none" cap="none" strike="noStrike">
                <a:solidFill>
                  <a:srgbClr val="F9AB00"/>
                </a:solidFill>
                <a:latin typeface="Google Sans Medium"/>
                <a:ea typeface="Google Sans Medium"/>
                <a:cs typeface="Google Sans Medium"/>
                <a:sym typeface="Google Sans Medium"/>
              </a:rPr>
              <a:t>Klassisisene tegevus</a:t>
            </a:r>
            <a:endParaRPr b="0" i="0" sz="4000" u="none" cap="none" strike="noStrike">
              <a:solidFill>
                <a:srgbClr val="F9AB00"/>
              </a:solidFill>
              <a:latin typeface="Google Sans Medium"/>
              <a:ea typeface="Google Sans Medium"/>
              <a:cs typeface="Google Sans Medium"/>
              <a:sym typeface="Google Sans Medium"/>
            </a:endParaRPr>
          </a:p>
          <a:p>
            <a:pPr indent="0" lvl="0" marL="0" marR="0" rtl="0" algn="l">
              <a:lnSpc>
                <a:spcPct val="90000"/>
              </a:lnSpc>
              <a:spcBef>
                <a:spcPts val="0"/>
              </a:spcBef>
              <a:spcAft>
                <a:spcPts val="0"/>
              </a:spcAft>
              <a:buClr>
                <a:srgbClr val="000000"/>
              </a:buClr>
              <a:buSzPts val="4000"/>
              <a:buFont typeface="Arial"/>
              <a:buNone/>
            </a:pPr>
            <a:r>
              <a:t/>
            </a:r>
            <a:endParaRPr b="0" i="0" sz="4000" u="none" cap="none" strike="noStrike">
              <a:solidFill>
                <a:srgbClr val="F9AB00"/>
              </a:solidFill>
              <a:latin typeface="Google Sans Medium"/>
              <a:ea typeface="Google Sans Medium"/>
              <a:cs typeface="Google Sans Medium"/>
              <a:sym typeface="Google Sans Medium"/>
            </a:endParaRPr>
          </a:p>
        </p:txBody>
      </p:sp>
      <p:sp>
        <p:nvSpPr>
          <p:cNvPr id="751" name="Google Shape;751;p37"/>
          <p:cNvSpPr txBox="1"/>
          <p:nvPr/>
        </p:nvSpPr>
        <p:spPr>
          <a:xfrm>
            <a:off x="360000" y="2380775"/>
            <a:ext cx="4257000" cy="3246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400"/>
              <a:buFont typeface="Arial"/>
              <a:buNone/>
            </a:pPr>
            <a:r>
              <a:rPr b="0" i="0" lang="en-GB" sz="1400" u="none" cap="none" strike="noStrike">
                <a:solidFill>
                  <a:srgbClr val="202124"/>
                </a:solidFill>
                <a:latin typeface="Google Sans"/>
                <a:ea typeface="Google Sans"/>
                <a:cs typeface="Google Sans"/>
                <a:sym typeface="Google Sans"/>
              </a:rPr>
              <a:t>Mõned mõttealgatused:</a:t>
            </a:r>
            <a:endParaRPr b="0" i="0" sz="1400" u="none" cap="none" strike="noStrike">
              <a:solidFill>
                <a:srgbClr val="202124"/>
              </a:solidFill>
              <a:latin typeface="Google Sans"/>
              <a:ea typeface="Google Sans"/>
              <a:cs typeface="Google Sans"/>
              <a:sym typeface="Google Sans"/>
            </a:endParaRPr>
          </a:p>
          <a:p>
            <a:pPr indent="0" lvl="0" marL="360000" marR="0" rtl="0" algn="l">
              <a:lnSpc>
                <a:spcPct val="125000"/>
              </a:lnSpc>
              <a:spcBef>
                <a:spcPts val="1000"/>
              </a:spcBef>
              <a:spcAft>
                <a:spcPts val="0"/>
              </a:spcAft>
              <a:buClr>
                <a:srgbClr val="000000"/>
              </a:buClr>
              <a:buSzPts val="1400"/>
              <a:buFont typeface="Arial"/>
              <a:buNone/>
            </a:pPr>
            <a:r>
              <a:rPr b="0" i="0" lang="en-GB" sz="1400" u="none" cap="none" strike="noStrike">
                <a:solidFill>
                  <a:srgbClr val="202124"/>
                </a:solidFill>
                <a:latin typeface="Google Sans"/>
                <a:ea typeface="Google Sans"/>
                <a:cs typeface="Google Sans"/>
                <a:sym typeface="Google Sans"/>
              </a:rPr>
              <a:t>Abi e-kirja koostamisel, et paluda õpetajalt soovituskirja.</a:t>
            </a:r>
            <a:endParaRPr b="0" i="0" sz="1400" u="none" cap="none" strike="noStrike">
              <a:solidFill>
                <a:srgbClr val="202124"/>
              </a:solidFill>
              <a:latin typeface="Google Sans"/>
              <a:ea typeface="Google Sans"/>
              <a:cs typeface="Google Sans"/>
              <a:sym typeface="Google Sans"/>
            </a:endParaRPr>
          </a:p>
          <a:p>
            <a:pPr indent="0" lvl="0" marL="360000" marR="0" rtl="0" algn="l">
              <a:lnSpc>
                <a:spcPct val="125000"/>
              </a:lnSpc>
              <a:spcBef>
                <a:spcPts val="500"/>
              </a:spcBef>
              <a:spcAft>
                <a:spcPts val="0"/>
              </a:spcAft>
              <a:buClr>
                <a:srgbClr val="000000"/>
              </a:buClr>
              <a:buSzPts val="1400"/>
              <a:buFont typeface="Arial"/>
              <a:buNone/>
            </a:pPr>
            <a:r>
              <a:rPr b="0" i="0" lang="en-GB" sz="1400" u="none" cap="none" strike="noStrike">
                <a:solidFill>
                  <a:srgbClr val="202124"/>
                </a:solidFill>
                <a:latin typeface="Google Sans"/>
                <a:ea typeface="Google Sans"/>
                <a:cs typeface="Google Sans"/>
                <a:sym typeface="Google Sans"/>
              </a:rPr>
              <a:t>Abi ajaplaneerimisel, luues kodutööde ja õppimise graafiku.</a:t>
            </a:r>
            <a:endParaRPr b="0" i="0" sz="1400" u="none" cap="none" strike="noStrike">
              <a:solidFill>
                <a:srgbClr val="202124"/>
              </a:solidFill>
              <a:latin typeface="Google Sans"/>
              <a:ea typeface="Google Sans"/>
              <a:cs typeface="Google Sans"/>
              <a:sym typeface="Google Sans"/>
            </a:endParaRPr>
          </a:p>
          <a:p>
            <a:pPr indent="0" lvl="0" marL="360000" marR="0" rtl="0" algn="l">
              <a:lnSpc>
                <a:spcPct val="125000"/>
              </a:lnSpc>
              <a:spcBef>
                <a:spcPts val="500"/>
              </a:spcBef>
              <a:spcAft>
                <a:spcPts val="0"/>
              </a:spcAft>
              <a:buClr>
                <a:srgbClr val="000000"/>
              </a:buClr>
              <a:buSzPts val="1400"/>
              <a:buFont typeface="Arial"/>
              <a:buNone/>
            </a:pPr>
            <a:r>
              <a:rPr b="0" i="0" lang="en-GB" sz="1400" u="none" cap="none" strike="noStrike">
                <a:solidFill>
                  <a:srgbClr val="202124"/>
                </a:solidFill>
                <a:latin typeface="Google Sans"/>
                <a:ea typeface="Google Sans"/>
                <a:cs typeface="Google Sans"/>
                <a:sym typeface="Google Sans"/>
              </a:rPr>
              <a:t>Abi karjäärivalikute üle arutlemisel ja tuleviku planeerimisel.</a:t>
            </a:r>
            <a:endParaRPr b="0" i="0" sz="1400" u="none" cap="none" strike="noStrike">
              <a:solidFill>
                <a:srgbClr val="202124"/>
              </a:solidFill>
              <a:latin typeface="Google Sans"/>
              <a:ea typeface="Google Sans"/>
              <a:cs typeface="Google Sans"/>
              <a:sym typeface="Google Sans"/>
            </a:endParaRPr>
          </a:p>
          <a:p>
            <a:pPr indent="0" lvl="0" marL="0" marR="0" rtl="0" algn="l">
              <a:lnSpc>
                <a:spcPct val="125000"/>
              </a:lnSpc>
              <a:spcBef>
                <a:spcPts val="500"/>
              </a:spcBef>
              <a:spcAft>
                <a:spcPts val="1000"/>
              </a:spcAft>
              <a:buClr>
                <a:srgbClr val="000000"/>
              </a:buClr>
              <a:buSzPts val="1400"/>
              <a:buFont typeface="Arial"/>
              <a:buNone/>
            </a:pPr>
            <a:r>
              <a:t/>
            </a:r>
            <a:endParaRPr b="0" i="0" sz="1400" u="none" cap="none" strike="noStrike">
              <a:solidFill>
                <a:srgbClr val="202124"/>
              </a:solidFill>
              <a:latin typeface="Google Sans SemiBold"/>
              <a:ea typeface="Google Sans SemiBold"/>
              <a:cs typeface="Google Sans SemiBold"/>
              <a:sym typeface="Google Sans SemiBold"/>
            </a:endParaRPr>
          </a:p>
        </p:txBody>
      </p:sp>
      <p:sp>
        <p:nvSpPr>
          <p:cNvPr id="752" name="Google Shape;752;p37"/>
          <p:cNvSpPr/>
          <p:nvPr/>
        </p:nvSpPr>
        <p:spPr>
          <a:xfrm>
            <a:off x="435027" y="309250"/>
            <a:ext cx="92809" cy="92818"/>
          </a:xfrm>
          <a:custGeom>
            <a:rect b="b" l="l" r="r" t="t"/>
            <a:pathLst>
              <a:path extrusionOk="0" h="10718" w="10717">
                <a:moveTo>
                  <a:pt x="8716" y="1"/>
                </a:moveTo>
                <a:lnTo>
                  <a:pt x="8478" y="25"/>
                </a:lnTo>
                <a:lnTo>
                  <a:pt x="8288" y="168"/>
                </a:lnTo>
                <a:lnTo>
                  <a:pt x="7192" y="1287"/>
                </a:lnTo>
                <a:lnTo>
                  <a:pt x="9431" y="3525"/>
                </a:lnTo>
                <a:lnTo>
                  <a:pt x="10526" y="2406"/>
                </a:lnTo>
                <a:lnTo>
                  <a:pt x="10669" y="2239"/>
                </a:lnTo>
                <a:lnTo>
                  <a:pt x="10717" y="2001"/>
                </a:lnTo>
                <a:lnTo>
                  <a:pt x="10669" y="1763"/>
                </a:lnTo>
                <a:lnTo>
                  <a:pt x="10526" y="1573"/>
                </a:lnTo>
                <a:lnTo>
                  <a:pt x="9121" y="168"/>
                </a:lnTo>
                <a:lnTo>
                  <a:pt x="8955" y="25"/>
                </a:lnTo>
                <a:lnTo>
                  <a:pt x="8716" y="1"/>
                </a:lnTo>
                <a:close/>
                <a:moveTo>
                  <a:pt x="6573" y="1906"/>
                </a:moveTo>
                <a:lnTo>
                  <a:pt x="0" y="8479"/>
                </a:lnTo>
                <a:lnTo>
                  <a:pt x="0" y="10717"/>
                </a:lnTo>
                <a:lnTo>
                  <a:pt x="2215" y="10717"/>
                </a:lnTo>
                <a:lnTo>
                  <a:pt x="8812" y="4145"/>
                </a:lnTo>
                <a:lnTo>
                  <a:pt x="6573" y="1906"/>
                </a:lnTo>
                <a:close/>
              </a:path>
            </a:pathLst>
          </a:custGeom>
          <a:solidFill>
            <a:srgbClr val="2021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753" name="Google Shape;753;p37"/>
          <p:cNvSpPr/>
          <p:nvPr/>
        </p:nvSpPr>
        <p:spPr>
          <a:xfrm>
            <a:off x="650774" y="3262713"/>
            <a:ext cx="64460" cy="88073"/>
          </a:xfrm>
          <a:prstGeom prst="rect">
            <a:avLst/>
          </a:prstGeom>
        </p:spPr>
        <p:txBody>
          <a:bodyPr>
            <a:prstTxWarp prst="textPlain"/>
          </a:bodyPr>
          <a:lstStyle/>
          <a:p>
            <a:pPr lvl="0" algn="ctr"/>
            <a:r>
              <a:rPr b="0" i="0">
                <a:ln>
                  <a:noFill/>
                </a:ln>
                <a:solidFill>
                  <a:schemeClr val="lt1"/>
                </a:solidFill>
                <a:latin typeface="Google Sans"/>
              </a:rPr>
              <a:t>4</a:t>
            </a:r>
          </a:p>
        </p:txBody>
      </p:sp>
      <p:sp>
        <p:nvSpPr>
          <p:cNvPr id="754" name="Google Shape;754;p37"/>
          <p:cNvSpPr/>
          <p:nvPr/>
        </p:nvSpPr>
        <p:spPr>
          <a:xfrm>
            <a:off x="360000" y="1501925"/>
            <a:ext cx="8424000" cy="613200"/>
          </a:xfrm>
          <a:prstGeom prst="roundRect">
            <a:avLst>
              <a:gd fmla="val 19471" name="adj"/>
            </a:avLst>
          </a:prstGeom>
          <a:solidFill>
            <a:srgbClr val="F9AB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5" name="Google Shape;755;p37"/>
          <p:cNvSpPr txBox="1"/>
          <p:nvPr/>
        </p:nvSpPr>
        <p:spPr>
          <a:xfrm>
            <a:off x="587676" y="1578975"/>
            <a:ext cx="8166300" cy="3246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SemiBold"/>
                <a:ea typeface="Google Sans SemiBold"/>
                <a:cs typeface="Google Sans SemiBold"/>
                <a:sym typeface="Google Sans SemiBold"/>
              </a:rPr>
              <a:t>1. samm – Koosta nimekiri kõigist viisidest, kuidas saaksid tehisintellekti vastutustundlikult kasutada.</a:t>
            </a:r>
            <a:endParaRPr b="0" i="0" sz="1500" u="none" cap="none" strike="noStrike">
              <a:solidFill>
                <a:srgbClr val="202124"/>
              </a:solidFill>
              <a:latin typeface="Google Sans SemiBold"/>
              <a:ea typeface="Google Sans SemiBold"/>
              <a:cs typeface="Google Sans SemiBold"/>
              <a:sym typeface="Google Sans SemiBold"/>
            </a:endParaRPr>
          </a:p>
        </p:txBody>
      </p:sp>
      <p:sp>
        <p:nvSpPr>
          <p:cNvPr id="756" name="Google Shape;756;p37"/>
          <p:cNvSpPr/>
          <p:nvPr/>
        </p:nvSpPr>
        <p:spPr>
          <a:xfrm>
            <a:off x="388925" y="2772140"/>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757" name="Google Shape;757;p37"/>
          <p:cNvSpPr/>
          <p:nvPr/>
        </p:nvSpPr>
        <p:spPr>
          <a:xfrm>
            <a:off x="388925" y="3373709"/>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758" name="Google Shape;758;p37"/>
          <p:cNvSpPr/>
          <p:nvPr/>
        </p:nvSpPr>
        <p:spPr>
          <a:xfrm>
            <a:off x="388925" y="3979312"/>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759" name="Google Shape;759;p37"/>
          <p:cNvSpPr txBox="1"/>
          <p:nvPr/>
        </p:nvSpPr>
        <p:spPr>
          <a:xfrm>
            <a:off x="5191066" y="2527496"/>
            <a:ext cx="3448500" cy="1965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700"/>
              </a:spcAft>
              <a:buClr>
                <a:srgbClr val="000000"/>
              </a:buClr>
              <a:buSzPts val="1400"/>
              <a:buFont typeface="Arial"/>
              <a:buNone/>
            </a:pPr>
            <a:r>
              <a:rPr b="0" i="0" lang="en-GB" sz="1400" u="none" cap="none" strike="noStrike">
                <a:solidFill>
                  <a:srgbClr val="202124"/>
                </a:solidFill>
                <a:latin typeface="Google Sans SemiBold"/>
                <a:ea typeface="Google Sans SemiBold"/>
                <a:cs typeface="Google Sans SemiBold"/>
                <a:sym typeface="Google Sans SemiBold"/>
              </a:rPr>
              <a:t>Pea meeles viit TI-nippi:</a:t>
            </a:r>
            <a:endParaRPr b="0" i="0" sz="1400" u="none" cap="none" strike="noStrike">
              <a:solidFill>
                <a:srgbClr val="202124"/>
              </a:solidFill>
              <a:latin typeface="Google Sans SemiBold"/>
              <a:ea typeface="Google Sans SemiBold"/>
              <a:cs typeface="Google Sans SemiBold"/>
              <a:sym typeface="Google Sans SemiBold"/>
            </a:endParaRPr>
          </a:p>
        </p:txBody>
      </p:sp>
      <p:sp>
        <p:nvSpPr>
          <p:cNvPr id="760" name="Google Shape;760;p37"/>
          <p:cNvSpPr txBox="1"/>
          <p:nvPr/>
        </p:nvSpPr>
        <p:spPr>
          <a:xfrm>
            <a:off x="487950" y="209413"/>
            <a:ext cx="3000000" cy="292500"/>
          </a:xfrm>
          <a:prstGeom prst="rect">
            <a:avLst/>
          </a:prstGeom>
          <a:noFill/>
          <a:ln>
            <a:noFill/>
          </a:ln>
        </p:spPr>
        <p:txBody>
          <a:bodyPr anchorCtr="0" anchor="t" bIns="91425" lIns="91425" spcFirstLastPara="1" rIns="91425" wrap="square" tIns="91425">
            <a:spAutoFit/>
          </a:bodyPr>
          <a:lstStyle/>
          <a:p>
            <a:pPr indent="0" lvl="0" marL="0" marR="0" rtl="0" algn="l">
              <a:lnSpc>
                <a:spcPct val="125000"/>
              </a:lnSpc>
              <a:spcBef>
                <a:spcPts val="0"/>
              </a:spcBef>
              <a:spcAft>
                <a:spcPts val="400"/>
              </a:spcAft>
              <a:buClr>
                <a:srgbClr val="000000"/>
              </a:buClr>
              <a:buSzPts val="700"/>
              <a:buFont typeface="Arial"/>
              <a:buNone/>
            </a:pPr>
            <a:r>
              <a:rPr b="1" i="0" lang="en-GB" sz="700" u="none" cap="none" strike="noStrike">
                <a:solidFill>
                  <a:schemeClr val="dk1"/>
                </a:solidFill>
                <a:latin typeface="Google Sans"/>
                <a:ea typeface="Google Sans"/>
                <a:cs typeface="Google Sans"/>
                <a:sym typeface="Google Sans"/>
              </a:rPr>
              <a:t>klassiruumitegevus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4" name="Shape 764"/>
        <p:cNvGrpSpPr/>
        <p:nvPr/>
      </p:nvGrpSpPr>
      <p:grpSpPr>
        <a:xfrm>
          <a:off x="0" y="0"/>
          <a:ext cx="0" cy="0"/>
          <a:chOff x="0" y="0"/>
          <a:chExt cx="0" cy="0"/>
        </a:xfrm>
      </p:grpSpPr>
      <p:sp>
        <p:nvSpPr>
          <p:cNvPr id="765" name="Google Shape;765;p38"/>
          <p:cNvSpPr/>
          <p:nvPr/>
        </p:nvSpPr>
        <p:spPr>
          <a:xfrm>
            <a:off x="360000" y="1501925"/>
            <a:ext cx="8424000" cy="613200"/>
          </a:xfrm>
          <a:prstGeom prst="roundRect">
            <a:avLst>
              <a:gd fmla="val 19471" name="adj"/>
            </a:avLst>
          </a:prstGeom>
          <a:solidFill>
            <a:srgbClr val="F9AB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38"/>
          <p:cNvSpPr txBox="1"/>
          <p:nvPr/>
        </p:nvSpPr>
        <p:spPr>
          <a:xfrm>
            <a:off x="612675" y="1683279"/>
            <a:ext cx="7255500" cy="3246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SemiBold"/>
                <a:ea typeface="Google Sans SemiBold"/>
                <a:cs typeface="Google Sans SemiBold"/>
                <a:sym typeface="Google Sans SemiBold"/>
              </a:rPr>
              <a:t>2. samm – Koosta plaan</a:t>
            </a:r>
            <a:endParaRPr b="0" i="0" sz="1200" u="none" cap="none" strike="noStrike">
              <a:solidFill>
                <a:srgbClr val="202124"/>
              </a:solidFill>
              <a:latin typeface="Google Sans SemiBold"/>
              <a:ea typeface="Google Sans SemiBold"/>
              <a:cs typeface="Google Sans SemiBold"/>
              <a:sym typeface="Google Sans SemiBold"/>
            </a:endParaRPr>
          </a:p>
        </p:txBody>
      </p:sp>
      <p:cxnSp>
        <p:nvCxnSpPr>
          <p:cNvPr id="767" name="Google Shape;767;p38"/>
          <p:cNvCxnSpPr>
            <a:stCxn id="768" idx="1"/>
          </p:cNvCxnSpPr>
          <p:nvPr/>
        </p:nvCxnSpPr>
        <p:spPr>
          <a:xfrm>
            <a:off x="360000" y="360000"/>
            <a:ext cx="8787900" cy="0"/>
          </a:xfrm>
          <a:prstGeom prst="straightConnector1">
            <a:avLst/>
          </a:prstGeom>
          <a:noFill/>
          <a:ln cap="flat" cmpd="sng" w="9525">
            <a:solidFill>
              <a:schemeClr val="accent3"/>
            </a:solidFill>
            <a:prstDash val="solid"/>
            <a:round/>
            <a:headEnd len="sm" w="sm" type="none"/>
            <a:tailEnd len="sm" w="sm" type="none"/>
          </a:ln>
        </p:spPr>
      </p:cxnSp>
      <p:sp>
        <p:nvSpPr>
          <p:cNvPr id="768" name="Google Shape;768;p38"/>
          <p:cNvSpPr/>
          <p:nvPr/>
        </p:nvSpPr>
        <p:spPr>
          <a:xfrm>
            <a:off x="360000" y="269700"/>
            <a:ext cx="1121400" cy="180600"/>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38"/>
          <p:cNvSpPr txBox="1"/>
          <p:nvPr/>
        </p:nvSpPr>
        <p:spPr>
          <a:xfrm>
            <a:off x="360000" y="637150"/>
            <a:ext cx="8424000" cy="738900"/>
          </a:xfrm>
          <a:prstGeom prst="rect">
            <a:avLst/>
          </a:prstGeom>
          <a:noFill/>
          <a:ln>
            <a:noFill/>
          </a:ln>
        </p:spPr>
        <p:txBody>
          <a:bodyPr anchorCtr="0" anchor="t" bIns="91425" lIns="0" spcFirstLastPara="1" rIns="91425" wrap="square" tIns="91425">
            <a:spAutoFit/>
          </a:bodyPr>
          <a:lstStyle/>
          <a:p>
            <a:pPr indent="0" lvl="0" marL="0" marR="0" rtl="0" algn="l">
              <a:lnSpc>
                <a:spcPct val="90000"/>
              </a:lnSpc>
              <a:spcBef>
                <a:spcPts val="0"/>
              </a:spcBef>
              <a:spcAft>
                <a:spcPts val="0"/>
              </a:spcAft>
              <a:buClr>
                <a:srgbClr val="000000"/>
              </a:buClr>
              <a:buSzPts val="4000"/>
              <a:buFont typeface="Arial"/>
              <a:buNone/>
            </a:pPr>
            <a:r>
              <a:rPr b="0" i="0" lang="en-GB" sz="4000" u="none" cap="none" strike="noStrike">
                <a:solidFill>
                  <a:srgbClr val="F9AB00"/>
                </a:solidFill>
                <a:latin typeface="Google Sans Medium"/>
                <a:ea typeface="Google Sans Medium"/>
                <a:cs typeface="Google Sans Medium"/>
                <a:sym typeface="Google Sans Medium"/>
              </a:rPr>
              <a:t>Klassisisene tegevus</a:t>
            </a:r>
            <a:endParaRPr b="0" i="0" sz="4000" u="none" cap="none" strike="noStrike">
              <a:solidFill>
                <a:srgbClr val="F9AB00"/>
              </a:solidFill>
              <a:latin typeface="Google Sans Medium"/>
              <a:ea typeface="Google Sans Medium"/>
              <a:cs typeface="Google Sans Medium"/>
              <a:sym typeface="Google Sans Medium"/>
            </a:endParaRPr>
          </a:p>
        </p:txBody>
      </p:sp>
      <p:sp>
        <p:nvSpPr>
          <p:cNvPr id="770" name="Google Shape;770;p38"/>
          <p:cNvSpPr/>
          <p:nvPr/>
        </p:nvSpPr>
        <p:spPr>
          <a:xfrm>
            <a:off x="435027" y="309250"/>
            <a:ext cx="92809" cy="92818"/>
          </a:xfrm>
          <a:custGeom>
            <a:rect b="b" l="l" r="r" t="t"/>
            <a:pathLst>
              <a:path extrusionOk="0" h="10718" w="10717">
                <a:moveTo>
                  <a:pt x="8716" y="1"/>
                </a:moveTo>
                <a:lnTo>
                  <a:pt x="8478" y="25"/>
                </a:lnTo>
                <a:lnTo>
                  <a:pt x="8288" y="168"/>
                </a:lnTo>
                <a:lnTo>
                  <a:pt x="7192" y="1287"/>
                </a:lnTo>
                <a:lnTo>
                  <a:pt x="9431" y="3525"/>
                </a:lnTo>
                <a:lnTo>
                  <a:pt x="10526" y="2406"/>
                </a:lnTo>
                <a:lnTo>
                  <a:pt x="10669" y="2239"/>
                </a:lnTo>
                <a:lnTo>
                  <a:pt x="10717" y="2001"/>
                </a:lnTo>
                <a:lnTo>
                  <a:pt x="10669" y="1763"/>
                </a:lnTo>
                <a:lnTo>
                  <a:pt x="10526" y="1573"/>
                </a:lnTo>
                <a:lnTo>
                  <a:pt x="9121" y="168"/>
                </a:lnTo>
                <a:lnTo>
                  <a:pt x="8955" y="25"/>
                </a:lnTo>
                <a:lnTo>
                  <a:pt x="8716" y="1"/>
                </a:lnTo>
                <a:close/>
                <a:moveTo>
                  <a:pt x="6573" y="1906"/>
                </a:moveTo>
                <a:lnTo>
                  <a:pt x="0" y="8479"/>
                </a:lnTo>
                <a:lnTo>
                  <a:pt x="0" y="10717"/>
                </a:lnTo>
                <a:lnTo>
                  <a:pt x="2215" y="10717"/>
                </a:lnTo>
                <a:lnTo>
                  <a:pt x="8812" y="4145"/>
                </a:lnTo>
                <a:lnTo>
                  <a:pt x="6573" y="1906"/>
                </a:lnTo>
                <a:close/>
              </a:path>
            </a:pathLst>
          </a:custGeom>
          <a:solidFill>
            <a:srgbClr val="2021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771" name="Google Shape;771;p38"/>
          <p:cNvSpPr txBox="1"/>
          <p:nvPr/>
        </p:nvSpPr>
        <p:spPr>
          <a:xfrm>
            <a:off x="360000" y="2315100"/>
            <a:ext cx="8787900" cy="1527900"/>
          </a:xfrm>
          <a:prstGeom prst="rect">
            <a:avLst/>
          </a:prstGeom>
          <a:noFill/>
          <a:ln>
            <a:noFill/>
          </a:ln>
        </p:spPr>
        <p:txBody>
          <a:bodyPr anchorCtr="0" anchor="t" bIns="0" lIns="0" spcFirstLastPara="1" rIns="0" wrap="square" tIns="0">
            <a:spAutoFit/>
          </a:bodyPr>
          <a:lstStyle/>
          <a:p>
            <a:pPr indent="0" lvl="0" marL="0" marR="0" rtl="0" algn="l">
              <a:lnSpc>
                <a:spcPct val="125000"/>
              </a:lnSpc>
              <a:spcBef>
                <a:spcPts val="0"/>
              </a:spcBef>
              <a:spcAft>
                <a:spcPts val="0"/>
              </a:spcAft>
              <a:buClr>
                <a:srgbClr val="000000"/>
              </a:buClr>
              <a:buSzPts val="1400"/>
              <a:buFont typeface="Arial"/>
              <a:buNone/>
            </a:pPr>
            <a:r>
              <a:rPr b="0" i="0" lang="en-GB" sz="1400" u="none" cap="none" strike="noStrike">
                <a:solidFill>
                  <a:schemeClr val="dk1"/>
                </a:solidFill>
                <a:latin typeface="Google Sans"/>
                <a:ea typeface="Google Sans"/>
                <a:cs typeface="Google Sans"/>
                <a:sym typeface="Google Sans"/>
              </a:rPr>
              <a:t>Ehk siis – see kõige lõbusam osa. Otsusta, milline su plaan visuaalselt välja näeb, ja ole nii loov kui vähegi võimalik.</a:t>
            </a:r>
            <a:endParaRPr b="0" i="0" sz="1400" u="none" cap="none" strike="noStrike">
              <a:solidFill>
                <a:schemeClr val="dk1"/>
              </a:solidFill>
              <a:latin typeface="Google Sans"/>
              <a:ea typeface="Google Sans"/>
              <a:cs typeface="Google Sans"/>
              <a:sym typeface="Google Sans"/>
            </a:endParaRPr>
          </a:p>
          <a:p>
            <a:pPr indent="0" lvl="0" marL="360000" marR="0" rtl="0" algn="l">
              <a:lnSpc>
                <a:spcPct val="120000"/>
              </a:lnSpc>
              <a:spcBef>
                <a:spcPts val="1000"/>
              </a:spcBef>
              <a:spcAft>
                <a:spcPts val="0"/>
              </a:spcAft>
              <a:buClr>
                <a:srgbClr val="000000"/>
              </a:buClr>
              <a:buSzPts val="1400"/>
              <a:buFont typeface="Arial"/>
              <a:buNone/>
            </a:pPr>
            <a:r>
              <a:rPr b="0" i="0" lang="en-GB" sz="1400" u="none" cap="none" strike="noStrike">
                <a:solidFill>
                  <a:schemeClr val="dk1"/>
                </a:solidFill>
                <a:latin typeface="Google Sans"/>
                <a:ea typeface="Google Sans"/>
                <a:cs typeface="Google Sans"/>
                <a:sym typeface="Google Sans"/>
              </a:rPr>
              <a:t>Lisa pilte, värve, vaimukaid metafoore, joonistusi — mida iganes välja mõtled, et oma nimekiri võimalikult silmapaistvalt ellu äratada.</a:t>
            </a:r>
            <a:endParaRPr b="0" i="0" sz="1400" u="none" cap="none" strike="noStrike">
              <a:solidFill>
                <a:schemeClr val="dk1"/>
              </a:solidFill>
              <a:latin typeface="Google Sans"/>
              <a:ea typeface="Google Sans"/>
              <a:cs typeface="Google Sans"/>
              <a:sym typeface="Google Sans"/>
            </a:endParaRPr>
          </a:p>
          <a:p>
            <a:pPr indent="0" lvl="0" marL="360000" marR="0" rtl="0" algn="l">
              <a:lnSpc>
                <a:spcPct val="120000"/>
              </a:lnSpc>
              <a:spcBef>
                <a:spcPts val="1000"/>
              </a:spcBef>
              <a:spcAft>
                <a:spcPts val="1000"/>
              </a:spcAft>
              <a:buClr>
                <a:srgbClr val="000000"/>
              </a:buClr>
              <a:buSzPts val="1400"/>
              <a:buFont typeface="Arial"/>
              <a:buNone/>
            </a:pPr>
            <a:r>
              <a:rPr b="0" i="0" lang="en-GB" sz="1400" u="none" cap="none" strike="noStrike">
                <a:solidFill>
                  <a:schemeClr val="dk1"/>
                </a:solidFill>
                <a:latin typeface="Google Sans Medium"/>
                <a:ea typeface="Google Sans Medium"/>
                <a:cs typeface="Google Sans Medium"/>
                <a:sym typeface="Google Sans Medium"/>
              </a:rPr>
              <a:t>Näiteks üks vinge mõte: </a:t>
            </a:r>
            <a:r>
              <a:rPr b="1" i="0" lang="en-GB" sz="1400" u="none" cap="none" strike="noStrike">
                <a:solidFill>
                  <a:schemeClr val="dk1"/>
                </a:solidFill>
                <a:latin typeface="Google Sans"/>
                <a:ea typeface="Google Sans"/>
                <a:cs typeface="Google Sans"/>
                <a:sym typeface="Google Sans"/>
              </a:rPr>
              <a:t>kasuta oma nimekirja punkte, et kirjutada laulusõnad või luuletus.</a:t>
            </a:r>
            <a:endParaRPr b="1" i="0" sz="1400" u="none" cap="none" strike="noStrike">
              <a:solidFill>
                <a:schemeClr val="dk1"/>
              </a:solidFill>
              <a:latin typeface="Google Sans"/>
              <a:ea typeface="Google Sans"/>
              <a:cs typeface="Google Sans"/>
              <a:sym typeface="Google Sans"/>
            </a:endParaRPr>
          </a:p>
        </p:txBody>
      </p:sp>
      <p:sp>
        <p:nvSpPr>
          <p:cNvPr id="772" name="Google Shape;772;p38"/>
          <p:cNvSpPr/>
          <p:nvPr/>
        </p:nvSpPr>
        <p:spPr>
          <a:xfrm>
            <a:off x="382050" y="3002567"/>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773" name="Google Shape;773;p38"/>
          <p:cNvSpPr/>
          <p:nvPr/>
        </p:nvSpPr>
        <p:spPr>
          <a:xfrm>
            <a:off x="382050" y="3644240"/>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774" name="Google Shape;774;p38"/>
          <p:cNvSpPr/>
          <p:nvPr/>
        </p:nvSpPr>
        <p:spPr>
          <a:xfrm>
            <a:off x="360000" y="4005375"/>
            <a:ext cx="8424000" cy="613200"/>
          </a:xfrm>
          <a:prstGeom prst="roundRect">
            <a:avLst>
              <a:gd fmla="val 19471" name="adj"/>
            </a:avLst>
          </a:prstGeom>
          <a:solidFill>
            <a:srgbClr val="F9AB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 name="Google Shape;775;p38"/>
          <p:cNvSpPr txBox="1"/>
          <p:nvPr/>
        </p:nvSpPr>
        <p:spPr>
          <a:xfrm>
            <a:off x="612675" y="4186729"/>
            <a:ext cx="7255500" cy="3246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SemiBold"/>
                <a:ea typeface="Google Sans SemiBold"/>
                <a:cs typeface="Google Sans SemiBold"/>
                <a:sym typeface="Google Sans SemiBold"/>
              </a:rPr>
              <a:t>3. samm – Jaga seda klassiga / Lisa see </a:t>
            </a:r>
            <a:r>
              <a:rPr b="0" i="1" lang="en-GB" sz="1500" u="none" cap="none" strike="noStrike">
                <a:solidFill>
                  <a:srgbClr val="202124"/>
                </a:solidFill>
                <a:latin typeface="Google Sans SemiBold"/>
                <a:ea typeface="Google Sans SemiBold"/>
                <a:cs typeface="Google Sans SemiBold"/>
                <a:sym typeface="Google Sans SemiBold"/>
              </a:rPr>
              <a:t>Google Slides'i</a:t>
            </a:r>
            <a:r>
              <a:rPr b="0" i="0" lang="en-GB" sz="1500" u="none" cap="none" strike="noStrike">
                <a:solidFill>
                  <a:srgbClr val="202124"/>
                </a:solidFill>
                <a:latin typeface="Google Sans SemiBold"/>
                <a:ea typeface="Google Sans SemiBold"/>
                <a:cs typeface="Google Sans SemiBold"/>
                <a:sym typeface="Google Sans SemiBold"/>
              </a:rPr>
              <a:t> esitlusse</a:t>
            </a:r>
            <a:endParaRPr b="0" i="0" sz="1500" u="none" cap="none" strike="noStrike">
              <a:solidFill>
                <a:srgbClr val="202124"/>
              </a:solidFill>
              <a:latin typeface="Google Sans SemiBold"/>
              <a:ea typeface="Google Sans SemiBold"/>
              <a:cs typeface="Google Sans SemiBold"/>
              <a:sym typeface="Google Sans SemiBold"/>
            </a:endParaRPr>
          </a:p>
        </p:txBody>
      </p:sp>
      <p:sp>
        <p:nvSpPr>
          <p:cNvPr id="776" name="Google Shape;776;p38"/>
          <p:cNvSpPr txBox="1"/>
          <p:nvPr/>
        </p:nvSpPr>
        <p:spPr>
          <a:xfrm>
            <a:off x="474900" y="209413"/>
            <a:ext cx="3000000" cy="292500"/>
          </a:xfrm>
          <a:prstGeom prst="rect">
            <a:avLst/>
          </a:prstGeom>
          <a:noFill/>
          <a:ln>
            <a:noFill/>
          </a:ln>
        </p:spPr>
        <p:txBody>
          <a:bodyPr anchorCtr="0" anchor="t" bIns="91425" lIns="91425" spcFirstLastPara="1" rIns="91425" wrap="square" tIns="91425">
            <a:spAutoFit/>
          </a:bodyPr>
          <a:lstStyle/>
          <a:p>
            <a:pPr indent="0" lvl="0" marL="0" marR="0" rtl="0" algn="l">
              <a:lnSpc>
                <a:spcPct val="125000"/>
              </a:lnSpc>
              <a:spcBef>
                <a:spcPts val="0"/>
              </a:spcBef>
              <a:spcAft>
                <a:spcPts val="400"/>
              </a:spcAft>
              <a:buClr>
                <a:srgbClr val="000000"/>
              </a:buClr>
              <a:buSzPts val="700"/>
              <a:buFont typeface="Arial"/>
              <a:buNone/>
            </a:pPr>
            <a:r>
              <a:rPr b="1" i="0" lang="en-GB" sz="700" u="none" cap="none" strike="noStrike">
                <a:solidFill>
                  <a:schemeClr val="dk1"/>
                </a:solidFill>
                <a:latin typeface="Google Sans"/>
                <a:ea typeface="Google Sans"/>
                <a:cs typeface="Google Sans"/>
                <a:sym typeface="Google Sans"/>
              </a:rPr>
              <a:t>klassiruumitegevus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0" name="Shape 780"/>
        <p:cNvGrpSpPr/>
        <p:nvPr/>
      </p:nvGrpSpPr>
      <p:grpSpPr>
        <a:xfrm>
          <a:off x="0" y="0"/>
          <a:ext cx="0" cy="0"/>
          <a:chOff x="0" y="0"/>
          <a:chExt cx="0" cy="0"/>
        </a:xfrm>
      </p:grpSpPr>
      <p:grpSp>
        <p:nvGrpSpPr>
          <p:cNvPr id="781" name="Google Shape;781;p39"/>
          <p:cNvGrpSpPr/>
          <p:nvPr/>
        </p:nvGrpSpPr>
        <p:grpSpPr>
          <a:xfrm>
            <a:off x="360000" y="1536340"/>
            <a:ext cx="3942600" cy="863700"/>
            <a:chOff x="360000" y="1536340"/>
            <a:chExt cx="3942600" cy="863700"/>
          </a:xfrm>
        </p:grpSpPr>
        <p:sp>
          <p:nvSpPr>
            <p:cNvPr id="782" name="Google Shape;782;p39"/>
            <p:cNvSpPr/>
            <p:nvPr/>
          </p:nvSpPr>
          <p:spPr>
            <a:xfrm>
              <a:off x="542400" y="1536340"/>
              <a:ext cx="3760200" cy="863700"/>
            </a:xfrm>
            <a:prstGeom prst="roundRect">
              <a:avLst>
                <a:gd fmla="val 14346" name="adj"/>
              </a:avLst>
            </a:prstGeom>
            <a:solidFill>
              <a:srgbClr val="FEEFC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39"/>
            <p:cNvSpPr txBox="1"/>
            <p:nvPr/>
          </p:nvSpPr>
          <p:spPr>
            <a:xfrm>
              <a:off x="895800" y="1715200"/>
              <a:ext cx="3094500" cy="3141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Kuidas on tehisintellekti kasutamise plaan koolis abiks?</a:t>
              </a:r>
              <a:endParaRPr b="0" i="0" sz="1500" u="none" cap="none" strike="noStrike">
                <a:solidFill>
                  <a:srgbClr val="202124"/>
                </a:solidFill>
                <a:latin typeface="Google Sans"/>
                <a:ea typeface="Google Sans"/>
                <a:cs typeface="Google Sans"/>
                <a:sym typeface="Google Sans"/>
              </a:endParaRPr>
            </a:p>
          </p:txBody>
        </p:sp>
        <p:sp>
          <p:nvSpPr>
            <p:cNvPr id="784" name="Google Shape;784;p39"/>
            <p:cNvSpPr/>
            <p:nvPr/>
          </p:nvSpPr>
          <p:spPr>
            <a:xfrm>
              <a:off x="360000" y="1771722"/>
              <a:ext cx="364800" cy="364800"/>
            </a:xfrm>
            <a:prstGeom prst="ellipse">
              <a:avLst/>
            </a:prstGeom>
            <a:solidFill>
              <a:schemeClr val="lt1"/>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p39"/>
            <p:cNvSpPr/>
            <p:nvPr/>
          </p:nvSpPr>
          <p:spPr>
            <a:xfrm>
              <a:off x="476882" y="1845836"/>
              <a:ext cx="121792" cy="221950"/>
            </a:xfrm>
            <a:prstGeom prst="rect">
              <a:avLst/>
            </a:prstGeom>
          </p:spPr>
          <p:txBody>
            <a:bodyPr>
              <a:prstTxWarp prst="textPlain"/>
            </a:bodyPr>
            <a:lstStyle/>
            <a:p>
              <a:pPr lvl="0" algn="ctr"/>
              <a:r>
                <a:rPr b="0" i="0">
                  <a:ln>
                    <a:noFill/>
                  </a:ln>
                  <a:solidFill>
                    <a:schemeClr val="accent3"/>
                  </a:solidFill>
                  <a:latin typeface="Google Sans"/>
                </a:rPr>
                <a:t>?</a:t>
              </a:r>
            </a:p>
          </p:txBody>
        </p:sp>
      </p:grpSp>
      <p:grpSp>
        <p:nvGrpSpPr>
          <p:cNvPr id="786" name="Google Shape;786;p39"/>
          <p:cNvGrpSpPr/>
          <p:nvPr/>
        </p:nvGrpSpPr>
        <p:grpSpPr>
          <a:xfrm>
            <a:off x="360000" y="2575498"/>
            <a:ext cx="3942600" cy="863700"/>
            <a:chOff x="360000" y="2575498"/>
            <a:chExt cx="3942600" cy="863700"/>
          </a:xfrm>
        </p:grpSpPr>
        <p:sp>
          <p:nvSpPr>
            <p:cNvPr id="787" name="Google Shape;787;p39"/>
            <p:cNvSpPr/>
            <p:nvPr/>
          </p:nvSpPr>
          <p:spPr>
            <a:xfrm>
              <a:off x="542400" y="2575498"/>
              <a:ext cx="3760200" cy="863700"/>
            </a:xfrm>
            <a:prstGeom prst="roundRect">
              <a:avLst>
                <a:gd fmla="val 14062" name="adj"/>
              </a:avLst>
            </a:prstGeom>
            <a:solidFill>
              <a:srgbClr val="FEEFC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8" name="Google Shape;788;p39"/>
            <p:cNvSpPr txBox="1"/>
            <p:nvPr/>
          </p:nvSpPr>
          <p:spPr>
            <a:xfrm>
              <a:off x="895800" y="2738665"/>
              <a:ext cx="3406800" cy="3141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Mida pidasid oma plaani koostamise juures kõige </a:t>
              </a:r>
              <a:r>
                <a:rPr b="1" i="0" lang="en-GB" sz="1500" u="none" cap="none" strike="noStrike">
                  <a:solidFill>
                    <a:srgbClr val="202124"/>
                  </a:solidFill>
                  <a:latin typeface="Google Sans"/>
                  <a:ea typeface="Google Sans"/>
                  <a:cs typeface="Google Sans"/>
                  <a:sym typeface="Google Sans"/>
                </a:rPr>
                <a:t>huvitavamaks</a:t>
              </a:r>
              <a:r>
                <a:rPr b="0" i="0" lang="en-GB" sz="1500" u="none" cap="none" strike="noStrike">
                  <a:solidFill>
                    <a:srgbClr val="202124"/>
                  </a:solidFill>
                  <a:latin typeface="Google Sans"/>
                  <a:ea typeface="Google Sans"/>
                  <a:cs typeface="Google Sans"/>
                  <a:sym typeface="Google Sans"/>
                </a:rPr>
                <a:t>?</a:t>
              </a:r>
              <a:endParaRPr b="0" i="0" sz="1500" u="none" cap="none" strike="noStrike">
                <a:solidFill>
                  <a:srgbClr val="202124"/>
                </a:solidFill>
                <a:latin typeface="Google Sans"/>
                <a:ea typeface="Google Sans"/>
                <a:cs typeface="Google Sans"/>
                <a:sym typeface="Google Sans"/>
              </a:endParaRPr>
            </a:p>
          </p:txBody>
        </p:sp>
        <p:sp>
          <p:nvSpPr>
            <p:cNvPr id="789" name="Google Shape;789;p39"/>
            <p:cNvSpPr/>
            <p:nvPr/>
          </p:nvSpPr>
          <p:spPr>
            <a:xfrm>
              <a:off x="360000" y="2784018"/>
              <a:ext cx="364800" cy="364800"/>
            </a:xfrm>
            <a:prstGeom prst="ellipse">
              <a:avLst/>
            </a:prstGeom>
            <a:solidFill>
              <a:schemeClr val="lt1"/>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p39"/>
            <p:cNvSpPr/>
            <p:nvPr/>
          </p:nvSpPr>
          <p:spPr>
            <a:xfrm>
              <a:off x="476882" y="2858132"/>
              <a:ext cx="121792" cy="221950"/>
            </a:xfrm>
            <a:prstGeom prst="rect">
              <a:avLst/>
            </a:prstGeom>
          </p:spPr>
          <p:txBody>
            <a:bodyPr>
              <a:prstTxWarp prst="textPlain"/>
            </a:bodyPr>
            <a:lstStyle/>
            <a:p>
              <a:pPr lvl="0" algn="ctr"/>
              <a:r>
                <a:rPr b="0" i="0">
                  <a:ln>
                    <a:noFill/>
                  </a:ln>
                  <a:solidFill>
                    <a:schemeClr val="accent3"/>
                  </a:solidFill>
                  <a:latin typeface="Google Sans"/>
                </a:rPr>
                <a:t>?</a:t>
              </a:r>
            </a:p>
          </p:txBody>
        </p:sp>
      </p:grpSp>
      <p:cxnSp>
        <p:nvCxnSpPr>
          <p:cNvPr id="791" name="Google Shape;791;p39"/>
          <p:cNvCxnSpPr>
            <a:stCxn id="792" idx="1"/>
          </p:cNvCxnSpPr>
          <p:nvPr/>
        </p:nvCxnSpPr>
        <p:spPr>
          <a:xfrm>
            <a:off x="360000" y="360000"/>
            <a:ext cx="8787900" cy="0"/>
          </a:xfrm>
          <a:prstGeom prst="straightConnector1">
            <a:avLst/>
          </a:prstGeom>
          <a:noFill/>
          <a:ln cap="flat" cmpd="sng" w="9525">
            <a:solidFill>
              <a:schemeClr val="accent3"/>
            </a:solidFill>
            <a:prstDash val="solid"/>
            <a:round/>
            <a:headEnd len="sm" w="sm" type="none"/>
            <a:tailEnd len="sm" w="sm" type="none"/>
          </a:ln>
        </p:spPr>
      </p:cxnSp>
      <p:sp>
        <p:nvSpPr>
          <p:cNvPr id="792" name="Google Shape;792;p39"/>
          <p:cNvSpPr/>
          <p:nvPr/>
        </p:nvSpPr>
        <p:spPr>
          <a:xfrm>
            <a:off x="360000" y="269700"/>
            <a:ext cx="1121400" cy="180600"/>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p39"/>
          <p:cNvSpPr txBox="1"/>
          <p:nvPr/>
        </p:nvSpPr>
        <p:spPr>
          <a:xfrm>
            <a:off x="583349" y="294175"/>
            <a:ext cx="847500" cy="1230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400"/>
              </a:spcAft>
              <a:buClr>
                <a:srgbClr val="000000"/>
              </a:buClr>
              <a:buSzPts val="700"/>
              <a:buFont typeface="Arial"/>
              <a:buNone/>
            </a:pPr>
            <a:r>
              <a:rPr b="1" i="0" lang="en-GB" sz="700" u="none" cap="none" strike="noStrike">
                <a:solidFill>
                  <a:schemeClr val="dk1"/>
                </a:solidFill>
                <a:latin typeface="Google Sans"/>
                <a:ea typeface="Google Sans"/>
                <a:cs typeface="Google Sans"/>
                <a:sym typeface="Google Sans"/>
              </a:rPr>
              <a:t>klassiruumitegevus</a:t>
            </a:r>
            <a:endParaRPr b="1" i="0" sz="800" u="none" cap="none" strike="noStrike">
              <a:solidFill>
                <a:srgbClr val="202124"/>
              </a:solidFill>
              <a:latin typeface="Google Sans"/>
              <a:ea typeface="Google Sans"/>
              <a:cs typeface="Google Sans"/>
              <a:sym typeface="Google Sans"/>
            </a:endParaRPr>
          </a:p>
        </p:txBody>
      </p:sp>
      <p:sp>
        <p:nvSpPr>
          <p:cNvPr id="794" name="Google Shape;794;p39"/>
          <p:cNvSpPr txBox="1"/>
          <p:nvPr/>
        </p:nvSpPr>
        <p:spPr>
          <a:xfrm>
            <a:off x="360000" y="637150"/>
            <a:ext cx="8192100" cy="738900"/>
          </a:xfrm>
          <a:prstGeom prst="rect">
            <a:avLst/>
          </a:prstGeom>
          <a:noFill/>
          <a:ln>
            <a:noFill/>
          </a:ln>
        </p:spPr>
        <p:txBody>
          <a:bodyPr anchorCtr="0" anchor="t" bIns="91425" lIns="0" spcFirstLastPara="1" rIns="91425" wrap="square" tIns="91425">
            <a:spAutoFit/>
          </a:bodyPr>
          <a:lstStyle/>
          <a:p>
            <a:pPr indent="0" lvl="0" marL="0" marR="0" rtl="0" algn="l">
              <a:lnSpc>
                <a:spcPct val="90000"/>
              </a:lnSpc>
              <a:spcBef>
                <a:spcPts val="0"/>
              </a:spcBef>
              <a:spcAft>
                <a:spcPts val="0"/>
              </a:spcAft>
              <a:buClr>
                <a:srgbClr val="000000"/>
              </a:buClr>
              <a:buSzPts val="4000"/>
              <a:buFont typeface="Arial"/>
              <a:buNone/>
            </a:pPr>
            <a:r>
              <a:rPr b="0" i="0" lang="en-GB" sz="4000" u="none" cap="none" strike="noStrike">
                <a:solidFill>
                  <a:srgbClr val="F9AB00"/>
                </a:solidFill>
                <a:latin typeface="Google Sans Medium"/>
                <a:ea typeface="Google Sans Medium"/>
                <a:cs typeface="Google Sans Medium"/>
                <a:sym typeface="Google Sans Medium"/>
              </a:rPr>
              <a:t>Vestleme</a:t>
            </a:r>
            <a:endParaRPr b="0" i="0" sz="4000" u="none" cap="none" strike="noStrike">
              <a:solidFill>
                <a:srgbClr val="F9AB00"/>
              </a:solidFill>
              <a:latin typeface="Google Sans Medium"/>
              <a:ea typeface="Google Sans Medium"/>
              <a:cs typeface="Google Sans Medium"/>
              <a:sym typeface="Google Sans Medium"/>
            </a:endParaRPr>
          </a:p>
        </p:txBody>
      </p:sp>
      <p:sp>
        <p:nvSpPr>
          <p:cNvPr id="795" name="Google Shape;795;p39"/>
          <p:cNvSpPr/>
          <p:nvPr/>
        </p:nvSpPr>
        <p:spPr>
          <a:xfrm>
            <a:off x="435027" y="309250"/>
            <a:ext cx="92809" cy="92818"/>
          </a:xfrm>
          <a:custGeom>
            <a:rect b="b" l="l" r="r" t="t"/>
            <a:pathLst>
              <a:path extrusionOk="0" h="10718" w="10717">
                <a:moveTo>
                  <a:pt x="8716" y="1"/>
                </a:moveTo>
                <a:lnTo>
                  <a:pt x="8478" y="25"/>
                </a:lnTo>
                <a:lnTo>
                  <a:pt x="8288" y="168"/>
                </a:lnTo>
                <a:lnTo>
                  <a:pt x="7192" y="1287"/>
                </a:lnTo>
                <a:lnTo>
                  <a:pt x="9431" y="3525"/>
                </a:lnTo>
                <a:lnTo>
                  <a:pt x="10526" y="2406"/>
                </a:lnTo>
                <a:lnTo>
                  <a:pt x="10669" y="2239"/>
                </a:lnTo>
                <a:lnTo>
                  <a:pt x="10717" y="2001"/>
                </a:lnTo>
                <a:lnTo>
                  <a:pt x="10669" y="1763"/>
                </a:lnTo>
                <a:lnTo>
                  <a:pt x="10526" y="1573"/>
                </a:lnTo>
                <a:lnTo>
                  <a:pt x="9121" y="168"/>
                </a:lnTo>
                <a:lnTo>
                  <a:pt x="8955" y="25"/>
                </a:lnTo>
                <a:lnTo>
                  <a:pt x="8716" y="1"/>
                </a:lnTo>
                <a:close/>
                <a:moveTo>
                  <a:pt x="6573" y="1906"/>
                </a:moveTo>
                <a:lnTo>
                  <a:pt x="0" y="8479"/>
                </a:lnTo>
                <a:lnTo>
                  <a:pt x="0" y="10717"/>
                </a:lnTo>
                <a:lnTo>
                  <a:pt x="2215" y="10717"/>
                </a:lnTo>
                <a:lnTo>
                  <a:pt x="8812" y="4145"/>
                </a:lnTo>
                <a:lnTo>
                  <a:pt x="6573" y="1906"/>
                </a:lnTo>
                <a:close/>
              </a:path>
            </a:pathLst>
          </a:custGeom>
          <a:solidFill>
            <a:srgbClr val="2021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grpSp>
        <p:nvGrpSpPr>
          <p:cNvPr id="796" name="Google Shape;796;p39"/>
          <p:cNvGrpSpPr/>
          <p:nvPr/>
        </p:nvGrpSpPr>
        <p:grpSpPr>
          <a:xfrm>
            <a:off x="360000" y="3647455"/>
            <a:ext cx="3942600" cy="863700"/>
            <a:chOff x="360000" y="3647455"/>
            <a:chExt cx="3942600" cy="863700"/>
          </a:xfrm>
        </p:grpSpPr>
        <p:sp>
          <p:nvSpPr>
            <p:cNvPr id="797" name="Google Shape;797;p39"/>
            <p:cNvSpPr/>
            <p:nvPr/>
          </p:nvSpPr>
          <p:spPr>
            <a:xfrm>
              <a:off x="542400" y="3647455"/>
              <a:ext cx="3760200" cy="863700"/>
            </a:xfrm>
            <a:prstGeom prst="roundRect">
              <a:avLst>
                <a:gd fmla="val 14893" name="adj"/>
              </a:avLst>
            </a:prstGeom>
            <a:solidFill>
              <a:srgbClr val="FEEFC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39"/>
            <p:cNvSpPr txBox="1"/>
            <p:nvPr/>
          </p:nvSpPr>
          <p:spPr>
            <a:xfrm>
              <a:off x="895800" y="3800333"/>
              <a:ext cx="3406800" cy="3141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Mis oli sinu jaoks plaani koostamisel kõige suurem </a:t>
              </a:r>
              <a:r>
                <a:rPr b="1" i="0" lang="en-GB" sz="1500" u="none" cap="none" strike="noStrike">
                  <a:solidFill>
                    <a:srgbClr val="202124"/>
                  </a:solidFill>
                  <a:latin typeface="Google Sans"/>
                  <a:ea typeface="Google Sans"/>
                  <a:cs typeface="Google Sans"/>
                  <a:sym typeface="Google Sans"/>
                </a:rPr>
                <a:t>väljakutse</a:t>
              </a:r>
              <a:r>
                <a:rPr b="0" i="0" lang="en-GB" sz="1500" u="none" cap="none" strike="noStrike">
                  <a:solidFill>
                    <a:srgbClr val="202124"/>
                  </a:solidFill>
                  <a:latin typeface="Google Sans"/>
                  <a:ea typeface="Google Sans"/>
                  <a:cs typeface="Google Sans"/>
                  <a:sym typeface="Google Sans"/>
                </a:rPr>
                <a:t>?</a:t>
              </a:r>
              <a:endParaRPr b="0" i="0" sz="1500" u="none" cap="none" strike="noStrike">
                <a:solidFill>
                  <a:srgbClr val="202124"/>
                </a:solidFill>
                <a:latin typeface="Google Sans"/>
                <a:ea typeface="Google Sans"/>
                <a:cs typeface="Google Sans"/>
                <a:sym typeface="Google Sans"/>
              </a:endParaRPr>
            </a:p>
          </p:txBody>
        </p:sp>
        <p:sp>
          <p:nvSpPr>
            <p:cNvPr id="799" name="Google Shape;799;p39"/>
            <p:cNvSpPr/>
            <p:nvPr/>
          </p:nvSpPr>
          <p:spPr>
            <a:xfrm>
              <a:off x="360000" y="3867916"/>
              <a:ext cx="364800" cy="364800"/>
            </a:xfrm>
            <a:prstGeom prst="ellipse">
              <a:avLst/>
            </a:prstGeom>
            <a:solidFill>
              <a:schemeClr val="lt1"/>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0" name="Google Shape;800;p39"/>
            <p:cNvSpPr/>
            <p:nvPr/>
          </p:nvSpPr>
          <p:spPr>
            <a:xfrm>
              <a:off x="476882" y="3942029"/>
              <a:ext cx="121792" cy="221950"/>
            </a:xfrm>
            <a:prstGeom prst="rect">
              <a:avLst/>
            </a:prstGeom>
          </p:spPr>
          <p:txBody>
            <a:bodyPr>
              <a:prstTxWarp prst="textPlain"/>
            </a:bodyPr>
            <a:lstStyle/>
            <a:p>
              <a:pPr lvl="0" algn="ctr"/>
              <a:r>
                <a:rPr b="0" i="0">
                  <a:ln>
                    <a:noFill/>
                  </a:ln>
                  <a:solidFill>
                    <a:schemeClr val="accent3"/>
                  </a:solidFill>
                  <a:latin typeface="Google Sans"/>
                </a:rPr>
                <a:t>?</a:t>
              </a:r>
            </a:p>
          </p:txBody>
        </p:sp>
      </p:grpSp>
      <p:grpSp>
        <p:nvGrpSpPr>
          <p:cNvPr id="801" name="Google Shape;801;p39"/>
          <p:cNvGrpSpPr/>
          <p:nvPr/>
        </p:nvGrpSpPr>
        <p:grpSpPr>
          <a:xfrm>
            <a:off x="4665256" y="1536340"/>
            <a:ext cx="4118694" cy="1044600"/>
            <a:chOff x="4665256" y="1536340"/>
            <a:chExt cx="4118694" cy="1044600"/>
          </a:xfrm>
        </p:grpSpPr>
        <p:sp>
          <p:nvSpPr>
            <p:cNvPr id="802" name="Google Shape;802;p39"/>
            <p:cNvSpPr/>
            <p:nvPr/>
          </p:nvSpPr>
          <p:spPr>
            <a:xfrm>
              <a:off x="4847650" y="1536340"/>
              <a:ext cx="3936300" cy="1044600"/>
            </a:xfrm>
            <a:prstGeom prst="roundRect">
              <a:avLst>
                <a:gd fmla="val 14346" name="adj"/>
              </a:avLst>
            </a:prstGeom>
            <a:solidFill>
              <a:srgbClr val="FEEFC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3" name="Google Shape;803;p39"/>
            <p:cNvSpPr txBox="1"/>
            <p:nvPr/>
          </p:nvSpPr>
          <p:spPr>
            <a:xfrm>
              <a:off x="5165450" y="1536340"/>
              <a:ext cx="3521700" cy="291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400"/>
                <a:buFont typeface="Arial"/>
                <a:buNone/>
              </a:pPr>
              <a:r>
                <a:rPr b="0" i="0" lang="en-GB" sz="1400" u="none" cap="none" strike="noStrike">
                  <a:solidFill>
                    <a:srgbClr val="202124"/>
                  </a:solidFill>
                  <a:latin typeface="Google Sans"/>
                  <a:ea typeface="Google Sans"/>
                  <a:cs typeface="Google Sans"/>
                  <a:sym typeface="Google Sans"/>
                </a:rPr>
                <a:t>Mõeldes oma tehisintellekti kasutamisele enne seda tundi ja sellele, mida sa täna õppisid — kuidas sa suhtud tehisintellekti (nt </a:t>
              </a:r>
              <a:r>
                <a:rPr b="0" i="1" lang="en-GB" sz="1400" u="none" cap="none" strike="noStrike">
                  <a:solidFill>
                    <a:srgbClr val="202124"/>
                  </a:solidFill>
                  <a:latin typeface="Google Sans"/>
                  <a:ea typeface="Google Sans"/>
                  <a:cs typeface="Google Sans"/>
                  <a:sym typeface="Google Sans"/>
                </a:rPr>
                <a:t>Gemini</a:t>
              </a:r>
              <a:r>
                <a:rPr b="0" i="0" lang="en-GB" sz="1400" u="none" cap="none" strike="noStrike">
                  <a:solidFill>
                    <a:srgbClr val="202124"/>
                  </a:solidFill>
                  <a:latin typeface="Google Sans"/>
                  <a:ea typeface="Google Sans"/>
                  <a:cs typeface="Google Sans"/>
                  <a:sym typeface="Google Sans"/>
                </a:rPr>
                <a:t>) kasutamisse koolis?</a:t>
              </a:r>
              <a:endParaRPr b="0" i="0" sz="1400" u="none" cap="none" strike="noStrike">
                <a:solidFill>
                  <a:srgbClr val="202124"/>
                </a:solidFill>
                <a:latin typeface="Google Sans"/>
                <a:ea typeface="Google Sans"/>
                <a:cs typeface="Google Sans"/>
                <a:sym typeface="Google Sans"/>
              </a:endParaRPr>
            </a:p>
          </p:txBody>
        </p:sp>
        <p:sp>
          <p:nvSpPr>
            <p:cNvPr id="804" name="Google Shape;804;p39"/>
            <p:cNvSpPr/>
            <p:nvPr/>
          </p:nvSpPr>
          <p:spPr>
            <a:xfrm>
              <a:off x="4665256" y="1875352"/>
              <a:ext cx="364800" cy="364800"/>
            </a:xfrm>
            <a:prstGeom prst="ellipse">
              <a:avLst/>
            </a:prstGeom>
            <a:solidFill>
              <a:schemeClr val="lt1"/>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5" name="Google Shape;805;p39"/>
            <p:cNvSpPr/>
            <p:nvPr/>
          </p:nvSpPr>
          <p:spPr>
            <a:xfrm>
              <a:off x="4782138" y="1949466"/>
              <a:ext cx="121792" cy="221950"/>
            </a:xfrm>
            <a:prstGeom prst="rect">
              <a:avLst/>
            </a:prstGeom>
          </p:spPr>
          <p:txBody>
            <a:bodyPr>
              <a:prstTxWarp prst="textPlain"/>
            </a:bodyPr>
            <a:lstStyle/>
            <a:p>
              <a:pPr lvl="0" algn="ctr"/>
              <a:r>
                <a:rPr b="0" i="0">
                  <a:ln>
                    <a:noFill/>
                  </a:ln>
                  <a:solidFill>
                    <a:schemeClr val="accent3"/>
                  </a:solidFill>
                  <a:latin typeface="Google Sans"/>
                </a:rPr>
                <a:t>?</a:t>
              </a:r>
            </a:p>
          </p:txBody>
        </p:sp>
      </p:grpSp>
      <p:grpSp>
        <p:nvGrpSpPr>
          <p:cNvPr id="806" name="Google Shape;806;p39"/>
          <p:cNvGrpSpPr/>
          <p:nvPr/>
        </p:nvGrpSpPr>
        <p:grpSpPr>
          <a:xfrm>
            <a:off x="4665256" y="2741249"/>
            <a:ext cx="4118694" cy="804871"/>
            <a:chOff x="4665256" y="2741249"/>
            <a:chExt cx="4118694" cy="804871"/>
          </a:xfrm>
        </p:grpSpPr>
        <p:sp>
          <p:nvSpPr>
            <p:cNvPr id="807" name="Google Shape;807;p39"/>
            <p:cNvSpPr/>
            <p:nvPr/>
          </p:nvSpPr>
          <p:spPr>
            <a:xfrm>
              <a:off x="4847650" y="2744820"/>
              <a:ext cx="3936300" cy="801300"/>
            </a:xfrm>
            <a:prstGeom prst="roundRect">
              <a:avLst>
                <a:gd fmla="val 14062" name="adj"/>
              </a:avLst>
            </a:prstGeom>
            <a:solidFill>
              <a:srgbClr val="FEEFC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8" name="Google Shape;808;p39"/>
            <p:cNvSpPr txBox="1"/>
            <p:nvPr/>
          </p:nvSpPr>
          <p:spPr>
            <a:xfrm>
              <a:off x="5192156" y="2741249"/>
              <a:ext cx="3406800" cy="291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Kuidas on sinu mõtted ja arvamused tehisintellekti kasutamise kohta muutunud?</a:t>
              </a:r>
              <a:endParaRPr b="0" i="0" sz="1500" u="none" cap="none" strike="noStrike">
                <a:solidFill>
                  <a:srgbClr val="202124"/>
                </a:solidFill>
                <a:latin typeface="Google Sans"/>
                <a:ea typeface="Google Sans"/>
                <a:cs typeface="Google Sans"/>
                <a:sym typeface="Google Sans"/>
              </a:endParaRPr>
            </a:p>
          </p:txBody>
        </p:sp>
        <p:sp>
          <p:nvSpPr>
            <p:cNvPr id="809" name="Google Shape;809;p39"/>
            <p:cNvSpPr/>
            <p:nvPr/>
          </p:nvSpPr>
          <p:spPr>
            <a:xfrm>
              <a:off x="4665256" y="2962170"/>
              <a:ext cx="364800" cy="364800"/>
            </a:xfrm>
            <a:prstGeom prst="ellipse">
              <a:avLst/>
            </a:prstGeom>
            <a:solidFill>
              <a:schemeClr val="lt1"/>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0" name="Google Shape;810;p39"/>
            <p:cNvSpPr/>
            <p:nvPr/>
          </p:nvSpPr>
          <p:spPr>
            <a:xfrm>
              <a:off x="4782138" y="3036284"/>
              <a:ext cx="121792" cy="221950"/>
            </a:xfrm>
            <a:prstGeom prst="rect">
              <a:avLst/>
            </a:prstGeom>
          </p:spPr>
          <p:txBody>
            <a:bodyPr>
              <a:prstTxWarp prst="textPlain"/>
            </a:bodyPr>
            <a:lstStyle/>
            <a:p>
              <a:pPr lvl="0" algn="ctr"/>
              <a:r>
                <a:rPr b="0" i="0">
                  <a:ln>
                    <a:noFill/>
                  </a:ln>
                  <a:solidFill>
                    <a:schemeClr val="accent3"/>
                  </a:solidFill>
                  <a:latin typeface="Google Sans"/>
                </a:rPr>
                <a:t>?</a:t>
              </a:r>
            </a:p>
          </p:txBody>
        </p:sp>
      </p:grpSp>
      <p:grpSp>
        <p:nvGrpSpPr>
          <p:cNvPr id="811" name="Google Shape;811;p39"/>
          <p:cNvGrpSpPr/>
          <p:nvPr/>
        </p:nvGrpSpPr>
        <p:grpSpPr>
          <a:xfrm>
            <a:off x="4665256" y="3709982"/>
            <a:ext cx="4118694" cy="801300"/>
            <a:chOff x="4665256" y="3709982"/>
            <a:chExt cx="4118694" cy="801300"/>
          </a:xfrm>
        </p:grpSpPr>
        <p:sp>
          <p:nvSpPr>
            <p:cNvPr id="812" name="Google Shape;812;p39"/>
            <p:cNvSpPr/>
            <p:nvPr/>
          </p:nvSpPr>
          <p:spPr>
            <a:xfrm>
              <a:off x="4847650" y="3709982"/>
              <a:ext cx="3936300" cy="801300"/>
            </a:xfrm>
            <a:prstGeom prst="roundRect">
              <a:avLst>
                <a:gd fmla="val 14893" name="adj"/>
              </a:avLst>
            </a:prstGeom>
            <a:solidFill>
              <a:srgbClr val="FEEFC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3" name="Google Shape;813;p39"/>
            <p:cNvSpPr txBox="1"/>
            <p:nvPr/>
          </p:nvSpPr>
          <p:spPr>
            <a:xfrm>
              <a:off x="5201056" y="3851793"/>
              <a:ext cx="3406800" cy="291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Mis on sinu selle tunni kõige olulisem õppetund? Palun selgita ka, miks.</a:t>
              </a:r>
              <a:endParaRPr b="0" i="0" sz="1500" u="none" cap="none" strike="noStrike">
                <a:solidFill>
                  <a:srgbClr val="202124"/>
                </a:solidFill>
                <a:latin typeface="Google Sans"/>
                <a:ea typeface="Google Sans"/>
                <a:cs typeface="Google Sans"/>
                <a:sym typeface="Google Sans"/>
              </a:endParaRPr>
            </a:p>
          </p:txBody>
        </p:sp>
        <p:sp>
          <p:nvSpPr>
            <p:cNvPr id="814" name="Google Shape;814;p39"/>
            <p:cNvSpPr/>
            <p:nvPr/>
          </p:nvSpPr>
          <p:spPr>
            <a:xfrm>
              <a:off x="4665256" y="3927289"/>
              <a:ext cx="364800" cy="364800"/>
            </a:xfrm>
            <a:prstGeom prst="ellipse">
              <a:avLst/>
            </a:prstGeom>
            <a:solidFill>
              <a:schemeClr val="lt1"/>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5" name="Google Shape;815;p39"/>
            <p:cNvSpPr/>
            <p:nvPr/>
          </p:nvSpPr>
          <p:spPr>
            <a:xfrm>
              <a:off x="4782138" y="4001403"/>
              <a:ext cx="121792" cy="221950"/>
            </a:xfrm>
            <a:prstGeom prst="rect">
              <a:avLst/>
            </a:prstGeom>
          </p:spPr>
          <p:txBody>
            <a:bodyPr>
              <a:prstTxWarp prst="textPlain"/>
            </a:bodyPr>
            <a:lstStyle/>
            <a:p>
              <a:pPr lvl="0" algn="ctr"/>
              <a:r>
                <a:rPr b="0" i="0">
                  <a:ln>
                    <a:noFill/>
                  </a:ln>
                  <a:solidFill>
                    <a:schemeClr val="accent3"/>
                  </a:solidFill>
                  <a:latin typeface="Google Sans"/>
                </a:rPr>
                <a:t>?</a:t>
              </a: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1"/>
                                        </p:tgtEl>
                                        <p:attrNameLst>
                                          <p:attrName>style.visibility</p:attrName>
                                        </p:attrNameLst>
                                      </p:cBhvr>
                                      <p:to>
                                        <p:strVal val="visible"/>
                                      </p:to>
                                    </p:set>
                                    <p:animEffect filter="fade" transition="in">
                                      <p:cBhvr>
                                        <p:cTn dur="700"/>
                                        <p:tgtEl>
                                          <p:spTgt spid="7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6"/>
                                        </p:tgtEl>
                                        <p:attrNameLst>
                                          <p:attrName>style.visibility</p:attrName>
                                        </p:attrNameLst>
                                      </p:cBhvr>
                                      <p:to>
                                        <p:strVal val="visible"/>
                                      </p:to>
                                    </p:set>
                                    <p:animEffect filter="fade" transition="in">
                                      <p:cBhvr>
                                        <p:cTn dur="700"/>
                                        <p:tgtEl>
                                          <p:spTgt spid="7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6"/>
                                        </p:tgtEl>
                                        <p:attrNameLst>
                                          <p:attrName>style.visibility</p:attrName>
                                        </p:attrNameLst>
                                      </p:cBhvr>
                                      <p:to>
                                        <p:strVal val="visible"/>
                                      </p:to>
                                    </p:set>
                                    <p:animEffect filter="fade" transition="in">
                                      <p:cBhvr>
                                        <p:cTn dur="700"/>
                                        <p:tgtEl>
                                          <p:spTgt spid="7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1"/>
                                        </p:tgtEl>
                                        <p:attrNameLst>
                                          <p:attrName>style.visibility</p:attrName>
                                        </p:attrNameLst>
                                      </p:cBhvr>
                                      <p:to>
                                        <p:strVal val="visible"/>
                                      </p:to>
                                    </p:set>
                                    <p:animEffect filter="fade" transition="in">
                                      <p:cBhvr>
                                        <p:cTn dur="700"/>
                                        <p:tgtEl>
                                          <p:spTgt spid="8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6"/>
                                        </p:tgtEl>
                                        <p:attrNameLst>
                                          <p:attrName>style.visibility</p:attrName>
                                        </p:attrNameLst>
                                      </p:cBhvr>
                                      <p:to>
                                        <p:strVal val="visible"/>
                                      </p:to>
                                    </p:set>
                                    <p:animEffect filter="fade" transition="in">
                                      <p:cBhvr>
                                        <p:cTn dur="700"/>
                                        <p:tgtEl>
                                          <p:spTgt spid="8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1"/>
                                        </p:tgtEl>
                                        <p:attrNameLst>
                                          <p:attrName>style.visibility</p:attrName>
                                        </p:attrNameLst>
                                      </p:cBhvr>
                                      <p:to>
                                        <p:strVal val="visible"/>
                                      </p:to>
                                    </p:set>
                                    <p:animEffect filter="fade" transition="in">
                                      <p:cBhvr>
                                        <p:cTn dur="700"/>
                                        <p:tgtEl>
                                          <p:spTgt spid="8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cxnSp>
        <p:nvCxnSpPr>
          <p:cNvPr id="107" name="Google Shape;107;p4"/>
          <p:cNvCxnSpPr>
            <a:stCxn id="108" idx="1"/>
          </p:cNvCxnSpPr>
          <p:nvPr/>
        </p:nvCxnSpPr>
        <p:spPr>
          <a:xfrm>
            <a:off x="360000" y="360000"/>
            <a:ext cx="8787900" cy="0"/>
          </a:xfrm>
          <a:prstGeom prst="straightConnector1">
            <a:avLst/>
          </a:prstGeom>
          <a:noFill/>
          <a:ln cap="flat" cmpd="sng" w="9525">
            <a:solidFill>
              <a:schemeClr val="accent2"/>
            </a:solidFill>
            <a:prstDash val="solid"/>
            <a:round/>
            <a:headEnd len="sm" w="sm" type="none"/>
            <a:tailEnd len="sm" w="sm" type="none"/>
          </a:ln>
        </p:spPr>
      </p:cxnSp>
      <p:sp>
        <p:nvSpPr>
          <p:cNvPr id="108" name="Google Shape;108;p4"/>
          <p:cNvSpPr/>
          <p:nvPr/>
        </p:nvSpPr>
        <p:spPr>
          <a:xfrm>
            <a:off x="360000" y="269700"/>
            <a:ext cx="922800" cy="180600"/>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4"/>
          <p:cNvSpPr/>
          <p:nvPr/>
        </p:nvSpPr>
        <p:spPr>
          <a:xfrm>
            <a:off x="3789000" y="658713"/>
            <a:ext cx="5010000" cy="4124400"/>
          </a:xfrm>
          <a:prstGeom prst="roundRect">
            <a:avLst>
              <a:gd fmla="val 7534" name="adj"/>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4"/>
          <p:cNvSpPr txBox="1"/>
          <p:nvPr/>
        </p:nvSpPr>
        <p:spPr>
          <a:xfrm>
            <a:off x="4096000" y="1682375"/>
            <a:ext cx="3820800" cy="2784600"/>
          </a:xfrm>
          <a:prstGeom prst="rect">
            <a:avLst/>
          </a:prstGeom>
          <a:noFill/>
          <a:ln>
            <a:noFill/>
          </a:ln>
        </p:spPr>
        <p:txBody>
          <a:bodyPr anchorCtr="0" anchor="t" bIns="0" lIns="0" spcFirstLastPara="1" rIns="0" wrap="square" tIns="0">
            <a:noAutofit/>
          </a:bodyPr>
          <a:lstStyle/>
          <a:p>
            <a:pPr indent="0" lvl="0" marL="457200" marR="0" rtl="0" algn="l">
              <a:lnSpc>
                <a:spcPct val="125000"/>
              </a:lnSpc>
              <a:spcBef>
                <a:spcPts val="0"/>
              </a:spcBef>
              <a:spcAft>
                <a:spcPts val="0"/>
              </a:spcAft>
              <a:buClr>
                <a:srgbClr val="000000"/>
              </a:buClr>
              <a:buSzPts val="1500"/>
              <a:buFont typeface="Arial"/>
              <a:buNone/>
            </a:pPr>
            <a:r>
              <a:rPr b="0" i="0" lang="en-GB" sz="1500" u="none" cap="none" strike="noStrike">
                <a:solidFill>
                  <a:schemeClr val="lt1"/>
                </a:solidFill>
                <a:latin typeface="Google Sans Medium"/>
                <a:ea typeface="Google Sans Medium"/>
                <a:cs typeface="Google Sans Medium"/>
                <a:sym typeface="Google Sans Medium"/>
              </a:rPr>
              <a:t>Pea meeles: tehisintellekt on tehnoloogia, mitte inimene.</a:t>
            </a:r>
            <a:endParaRPr b="0" i="0" sz="1500" u="none" cap="none" strike="noStrike">
              <a:solidFill>
                <a:schemeClr val="lt1"/>
              </a:solidFill>
              <a:latin typeface="Google Sans Medium"/>
              <a:ea typeface="Google Sans Medium"/>
              <a:cs typeface="Google Sans Medium"/>
              <a:sym typeface="Google Sans Medium"/>
            </a:endParaRPr>
          </a:p>
          <a:p>
            <a:pPr indent="0" lvl="0" marL="457200" marR="0" rtl="0" algn="l">
              <a:lnSpc>
                <a:spcPct val="125000"/>
              </a:lnSpc>
              <a:spcBef>
                <a:spcPts val="1000"/>
              </a:spcBef>
              <a:spcAft>
                <a:spcPts val="0"/>
              </a:spcAft>
              <a:buClr>
                <a:srgbClr val="000000"/>
              </a:buClr>
              <a:buSzPts val="1500"/>
              <a:buFont typeface="Arial"/>
              <a:buNone/>
            </a:pPr>
            <a:r>
              <a:rPr b="0" i="0" lang="en-GB" sz="1500" u="none" cap="none" strike="noStrike">
                <a:solidFill>
                  <a:schemeClr val="lt1"/>
                </a:solidFill>
                <a:latin typeface="Google Sans Medium"/>
                <a:ea typeface="Google Sans Medium"/>
                <a:cs typeface="Google Sans Medium"/>
                <a:sym typeface="Google Sans Medium"/>
              </a:rPr>
              <a:t>Hinda vastuseid kriitiliselt.</a:t>
            </a:r>
            <a:endParaRPr b="0" i="0" sz="1500" u="none" cap="none" strike="noStrike">
              <a:solidFill>
                <a:schemeClr val="lt1"/>
              </a:solidFill>
              <a:latin typeface="Google Sans Medium"/>
              <a:ea typeface="Google Sans Medium"/>
              <a:cs typeface="Google Sans Medium"/>
              <a:sym typeface="Google Sans Medium"/>
            </a:endParaRPr>
          </a:p>
          <a:p>
            <a:pPr indent="0" lvl="0" marL="457200" marR="0" rtl="0" algn="l">
              <a:lnSpc>
                <a:spcPct val="125000"/>
              </a:lnSpc>
              <a:spcBef>
                <a:spcPts val="1000"/>
              </a:spcBef>
              <a:spcAft>
                <a:spcPts val="0"/>
              </a:spcAft>
              <a:buClr>
                <a:srgbClr val="000000"/>
              </a:buClr>
              <a:buSzPts val="1500"/>
              <a:buFont typeface="Arial"/>
              <a:buNone/>
            </a:pPr>
            <a:r>
              <a:rPr b="0" i="0" lang="en-GB" sz="1500" u="none" cap="none" strike="noStrike">
                <a:solidFill>
                  <a:schemeClr val="lt1"/>
                </a:solidFill>
                <a:latin typeface="Google Sans Medium"/>
                <a:ea typeface="Google Sans Medium"/>
                <a:cs typeface="Google Sans Medium"/>
                <a:sym typeface="Google Sans Medium"/>
              </a:rPr>
              <a:t>Kui miski tundub kahtlane, uuri asja lähemalt.</a:t>
            </a:r>
            <a:endParaRPr b="0" i="0" sz="1500" u="none" cap="none" strike="noStrike">
              <a:solidFill>
                <a:schemeClr val="lt1"/>
              </a:solidFill>
              <a:latin typeface="Google Sans Medium"/>
              <a:ea typeface="Google Sans Medium"/>
              <a:cs typeface="Google Sans Medium"/>
              <a:sym typeface="Google Sans Medium"/>
            </a:endParaRPr>
          </a:p>
          <a:p>
            <a:pPr indent="0" lvl="0" marL="457200" marR="0" rtl="0" algn="l">
              <a:lnSpc>
                <a:spcPct val="125000"/>
              </a:lnSpc>
              <a:spcBef>
                <a:spcPts val="1000"/>
              </a:spcBef>
              <a:spcAft>
                <a:spcPts val="0"/>
              </a:spcAft>
              <a:buClr>
                <a:srgbClr val="000000"/>
              </a:buClr>
              <a:buSzPts val="1500"/>
              <a:buFont typeface="Arial"/>
              <a:buNone/>
            </a:pPr>
            <a:r>
              <a:rPr b="0" i="0" lang="en-GB" sz="1500" u="none" cap="none" strike="noStrike">
                <a:solidFill>
                  <a:schemeClr val="lt1"/>
                </a:solidFill>
                <a:latin typeface="Google Sans Medium"/>
                <a:ea typeface="Google Sans Medium"/>
                <a:cs typeface="Google Sans Medium"/>
                <a:sym typeface="Google Sans Medium"/>
              </a:rPr>
              <a:t>Hoia privaatne teave privaatsena.</a:t>
            </a:r>
            <a:endParaRPr b="0" i="0" sz="1500" u="none" cap="none" strike="noStrike">
              <a:solidFill>
                <a:schemeClr val="lt1"/>
              </a:solidFill>
              <a:latin typeface="Google Sans Medium"/>
              <a:ea typeface="Google Sans Medium"/>
              <a:cs typeface="Google Sans Medium"/>
              <a:sym typeface="Google Sans Medium"/>
            </a:endParaRPr>
          </a:p>
          <a:p>
            <a:pPr indent="0" lvl="0" marL="457200" marR="0" rtl="0" algn="l">
              <a:lnSpc>
                <a:spcPct val="125000"/>
              </a:lnSpc>
              <a:spcBef>
                <a:spcPts val="1000"/>
              </a:spcBef>
              <a:spcAft>
                <a:spcPts val="1000"/>
              </a:spcAft>
              <a:buClr>
                <a:srgbClr val="000000"/>
              </a:buClr>
              <a:buSzPts val="1500"/>
              <a:buFont typeface="Arial"/>
              <a:buNone/>
            </a:pPr>
            <a:r>
              <a:rPr b="0" i="0" lang="en-GB" sz="1500" u="none" cap="none" strike="noStrike">
                <a:solidFill>
                  <a:schemeClr val="lt1"/>
                </a:solidFill>
                <a:latin typeface="Google Sans Medium"/>
                <a:ea typeface="Google Sans Medium"/>
                <a:cs typeface="Google Sans Medium"/>
                <a:sym typeface="Google Sans Medium"/>
              </a:rPr>
              <a:t>Kasuta tehisintellekti oma annete võimendamiseks, mitte nende asendamiseks.</a:t>
            </a:r>
            <a:endParaRPr b="0" i="0" sz="1500" u="none" cap="none" strike="noStrike">
              <a:solidFill>
                <a:schemeClr val="lt1"/>
              </a:solidFill>
              <a:latin typeface="Google Sans Medium"/>
              <a:ea typeface="Google Sans Medium"/>
              <a:cs typeface="Google Sans Medium"/>
              <a:sym typeface="Google Sans Medium"/>
            </a:endParaRPr>
          </a:p>
        </p:txBody>
      </p:sp>
      <p:sp>
        <p:nvSpPr>
          <p:cNvPr id="111" name="Google Shape;111;p4"/>
          <p:cNvSpPr txBox="1"/>
          <p:nvPr/>
        </p:nvSpPr>
        <p:spPr>
          <a:xfrm>
            <a:off x="3788998" y="862494"/>
            <a:ext cx="5391300" cy="5172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Google Sans Medium"/>
                <a:ea typeface="Google Sans Medium"/>
                <a:cs typeface="Google Sans Medium"/>
                <a:sym typeface="Google Sans Medium"/>
              </a:rPr>
              <a:t>5 nippi tehisintellekti kasutamiseks</a:t>
            </a:r>
            <a:endParaRPr b="0" i="0" sz="2400" u="none" cap="none" strike="noStrike">
              <a:solidFill>
                <a:schemeClr val="lt1"/>
              </a:solidFill>
              <a:latin typeface="Google Sans Medium"/>
              <a:ea typeface="Google Sans Medium"/>
              <a:cs typeface="Google Sans Medium"/>
              <a:sym typeface="Google Sans Medium"/>
            </a:endParaRPr>
          </a:p>
        </p:txBody>
      </p:sp>
      <p:sp>
        <p:nvSpPr>
          <p:cNvPr id="112" name="Google Shape;112;p4"/>
          <p:cNvSpPr/>
          <p:nvPr/>
        </p:nvSpPr>
        <p:spPr>
          <a:xfrm>
            <a:off x="451172" y="314495"/>
            <a:ext cx="91131" cy="90888"/>
          </a:xfrm>
          <a:custGeom>
            <a:rect b="b" l="l" r="r" t="t"/>
            <a:pathLst>
              <a:path extrusionOk="0" h="11908" w="11932">
                <a:moveTo>
                  <a:pt x="9550" y="2382"/>
                </a:moveTo>
                <a:lnTo>
                  <a:pt x="9550" y="3573"/>
                </a:lnTo>
                <a:lnTo>
                  <a:pt x="2381" y="3573"/>
                </a:lnTo>
                <a:lnTo>
                  <a:pt x="2381" y="2382"/>
                </a:lnTo>
                <a:close/>
                <a:moveTo>
                  <a:pt x="9550" y="4168"/>
                </a:moveTo>
                <a:lnTo>
                  <a:pt x="9550" y="5359"/>
                </a:lnTo>
                <a:lnTo>
                  <a:pt x="2381" y="5359"/>
                </a:lnTo>
                <a:lnTo>
                  <a:pt x="2381" y="4168"/>
                </a:lnTo>
                <a:close/>
                <a:moveTo>
                  <a:pt x="7168" y="5954"/>
                </a:moveTo>
                <a:lnTo>
                  <a:pt x="7168" y="7145"/>
                </a:lnTo>
                <a:lnTo>
                  <a:pt x="2381" y="7145"/>
                </a:lnTo>
                <a:lnTo>
                  <a:pt x="2381" y="5954"/>
                </a:lnTo>
                <a:close/>
                <a:moveTo>
                  <a:pt x="1191" y="1"/>
                </a:moveTo>
                <a:lnTo>
                  <a:pt x="976" y="24"/>
                </a:lnTo>
                <a:lnTo>
                  <a:pt x="548" y="191"/>
                </a:lnTo>
                <a:lnTo>
                  <a:pt x="381" y="358"/>
                </a:lnTo>
                <a:lnTo>
                  <a:pt x="214" y="548"/>
                </a:lnTo>
                <a:lnTo>
                  <a:pt x="24" y="953"/>
                </a:lnTo>
                <a:lnTo>
                  <a:pt x="0" y="1191"/>
                </a:lnTo>
                <a:lnTo>
                  <a:pt x="0" y="11908"/>
                </a:lnTo>
                <a:lnTo>
                  <a:pt x="2381" y="9526"/>
                </a:lnTo>
                <a:lnTo>
                  <a:pt x="10740" y="9526"/>
                </a:lnTo>
                <a:lnTo>
                  <a:pt x="10978" y="9502"/>
                </a:lnTo>
                <a:lnTo>
                  <a:pt x="11383" y="9336"/>
                </a:lnTo>
                <a:lnTo>
                  <a:pt x="11574" y="9169"/>
                </a:lnTo>
                <a:lnTo>
                  <a:pt x="11717" y="8979"/>
                </a:lnTo>
                <a:lnTo>
                  <a:pt x="11907" y="8574"/>
                </a:lnTo>
                <a:lnTo>
                  <a:pt x="11931" y="8336"/>
                </a:lnTo>
                <a:lnTo>
                  <a:pt x="11931" y="1191"/>
                </a:lnTo>
                <a:lnTo>
                  <a:pt x="11907" y="953"/>
                </a:lnTo>
                <a:lnTo>
                  <a:pt x="11717" y="548"/>
                </a:lnTo>
                <a:lnTo>
                  <a:pt x="11574" y="358"/>
                </a:lnTo>
                <a:lnTo>
                  <a:pt x="11383" y="191"/>
                </a:lnTo>
                <a:lnTo>
                  <a:pt x="10978" y="24"/>
                </a:lnTo>
                <a:lnTo>
                  <a:pt x="1074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4"/>
          <p:cNvSpPr/>
          <p:nvPr/>
        </p:nvSpPr>
        <p:spPr>
          <a:xfrm>
            <a:off x="260000" y="7042875"/>
            <a:ext cx="3094800" cy="1982400"/>
          </a:xfrm>
          <a:prstGeom prst="roundRect">
            <a:avLst>
              <a:gd fmla="val 7394" name="adj"/>
            </a:avLst>
          </a:prstGeom>
          <a:solidFill>
            <a:schemeClr val="dk2"/>
          </a:solidFill>
          <a:ln>
            <a:noFill/>
          </a:ln>
        </p:spPr>
        <p:txBody>
          <a:bodyPr anchorCtr="0" anchor="ctr" bIns="0" lIns="378000" spcFirstLastPara="1" rIns="378000" wrap="square" tIns="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Google Sans"/>
                <a:ea typeface="Google Sans"/>
                <a:cs typeface="Google Sans"/>
                <a:sym typeface="Google Sans"/>
              </a:rPr>
              <a:t>Using AI can be exciting and there are a lot of ways that it is helpful for students.</a:t>
            </a:r>
            <a:endParaRPr b="0" i="0" sz="1400" u="none" cap="none" strike="noStrike">
              <a:solidFill>
                <a:srgbClr val="000000"/>
              </a:solidFill>
              <a:latin typeface="Google Sans"/>
              <a:ea typeface="Google Sans"/>
              <a:cs typeface="Google Sans"/>
              <a:sym typeface="Google Sans"/>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Google Sans"/>
              <a:ea typeface="Google Sans"/>
              <a:cs typeface="Google Sans"/>
              <a:sym typeface="Google Sans"/>
            </a:endParaRPr>
          </a:p>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Google Sans"/>
                <a:ea typeface="Google Sans"/>
                <a:cs typeface="Google Sans"/>
                <a:sym typeface="Google Sans"/>
              </a:rPr>
              <a:t>Before we use it, we need to know what artificial intelligence is and how it works. </a:t>
            </a:r>
            <a:endParaRPr b="0" i="0" sz="1400" u="none" cap="none" strike="noStrike">
              <a:solidFill>
                <a:srgbClr val="000000"/>
              </a:solidFill>
              <a:latin typeface="Google Sans"/>
              <a:ea typeface="Google Sans"/>
              <a:cs typeface="Google Sans"/>
              <a:sym typeface="Google Sans"/>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Google Sans"/>
              <a:ea typeface="Google Sans"/>
              <a:cs typeface="Google Sans"/>
              <a:sym typeface="Google Sans"/>
            </a:endParaRPr>
          </a:p>
        </p:txBody>
      </p:sp>
      <p:grpSp>
        <p:nvGrpSpPr>
          <p:cNvPr id="114" name="Google Shape;114;p4"/>
          <p:cNvGrpSpPr/>
          <p:nvPr/>
        </p:nvGrpSpPr>
        <p:grpSpPr>
          <a:xfrm>
            <a:off x="7916736" y="1379704"/>
            <a:ext cx="1734724" cy="2429815"/>
            <a:chOff x="-2004237" y="8700538"/>
            <a:chExt cx="615456" cy="862034"/>
          </a:xfrm>
        </p:grpSpPr>
        <p:grpSp>
          <p:nvGrpSpPr>
            <p:cNvPr id="115" name="Google Shape;115;p4"/>
            <p:cNvGrpSpPr/>
            <p:nvPr/>
          </p:nvGrpSpPr>
          <p:grpSpPr>
            <a:xfrm>
              <a:off x="-2004237" y="8700538"/>
              <a:ext cx="615456" cy="727805"/>
              <a:chOff x="1245459" y="4833719"/>
              <a:chExt cx="568340" cy="672089"/>
            </a:xfrm>
          </p:grpSpPr>
          <p:sp>
            <p:nvSpPr>
              <p:cNvPr id="116" name="Google Shape;116;p4"/>
              <p:cNvSpPr/>
              <p:nvPr/>
            </p:nvSpPr>
            <p:spPr>
              <a:xfrm>
                <a:off x="1245459" y="4833719"/>
                <a:ext cx="568340" cy="672089"/>
              </a:xfrm>
              <a:custGeom>
                <a:rect b="b" l="l" r="r" t="t"/>
                <a:pathLst>
                  <a:path extrusionOk="0" h="1022188" w="864396">
                    <a:moveTo>
                      <a:pt x="814597" y="232306"/>
                    </a:moveTo>
                    <a:cubicBezTo>
                      <a:pt x="772809" y="152823"/>
                      <a:pt x="711816" y="91562"/>
                      <a:pt x="633227" y="50295"/>
                    </a:cubicBezTo>
                    <a:cubicBezTo>
                      <a:pt x="569679" y="16903"/>
                      <a:pt x="502135" y="0"/>
                      <a:pt x="432488" y="0"/>
                    </a:cubicBezTo>
                    <a:cubicBezTo>
                      <a:pt x="413036" y="0"/>
                      <a:pt x="393131" y="1319"/>
                      <a:pt x="373309" y="3958"/>
                    </a:cubicBezTo>
                    <a:cubicBezTo>
                      <a:pt x="286106" y="15460"/>
                      <a:pt x="208547" y="51656"/>
                      <a:pt x="142774" y="111515"/>
                    </a:cubicBezTo>
                    <a:cubicBezTo>
                      <a:pt x="95011" y="155008"/>
                      <a:pt x="58539" y="206540"/>
                      <a:pt x="34431" y="264751"/>
                    </a:cubicBezTo>
                    <a:cubicBezTo>
                      <a:pt x="5912" y="333639"/>
                      <a:pt x="-4967" y="404877"/>
                      <a:pt x="2080" y="476527"/>
                    </a:cubicBezTo>
                    <a:cubicBezTo>
                      <a:pt x="8179" y="538984"/>
                      <a:pt x="27219" y="597854"/>
                      <a:pt x="58621" y="651529"/>
                    </a:cubicBezTo>
                    <a:cubicBezTo>
                      <a:pt x="89488" y="704298"/>
                      <a:pt x="125589" y="746266"/>
                      <a:pt x="169026" y="779865"/>
                    </a:cubicBezTo>
                    <a:cubicBezTo>
                      <a:pt x="186170" y="793139"/>
                      <a:pt x="203973" y="804105"/>
                      <a:pt x="221199" y="814700"/>
                    </a:cubicBezTo>
                    <a:cubicBezTo>
                      <a:pt x="225567" y="817421"/>
                      <a:pt x="229977" y="820101"/>
                      <a:pt x="234304" y="822822"/>
                    </a:cubicBezTo>
                    <a:cubicBezTo>
                      <a:pt x="234057" y="862275"/>
                      <a:pt x="234098" y="901769"/>
                      <a:pt x="234139" y="941222"/>
                    </a:cubicBezTo>
                    <a:lnTo>
                      <a:pt x="234139" y="972883"/>
                    </a:lnTo>
                    <a:cubicBezTo>
                      <a:pt x="234222" y="1004627"/>
                      <a:pt x="251777" y="1022106"/>
                      <a:pt x="283551" y="1022189"/>
                    </a:cubicBezTo>
                    <a:lnTo>
                      <a:pt x="574254" y="1022189"/>
                    </a:lnTo>
                    <a:cubicBezTo>
                      <a:pt x="608006" y="1022189"/>
                      <a:pt x="625149" y="1004956"/>
                      <a:pt x="625191" y="970987"/>
                    </a:cubicBezTo>
                    <a:lnTo>
                      <a:pt x="625191" y="931534"/>
                    </a:lnTo>
                    <a:cubicBezTo>
                      <a:pt x="625232" y="895255"/>
                      <a:pt x="625273" y="858935"/>
                      <a:pt x="625067" y="822657"/>
                    </a:cubicBezTo>
                    <a:cubicBezTo>
                      <a:pt x="626839" y="821544"/>
                      <a:pt x="628446" y="820431"/>
                      <a:pt x="629971" y="819400"/>
                    </a:cubicBezTo>
                    <a:cubicBezTo>
                      <a:pt x="631702" y="818204"/>
                      <a:pt x="633433" y="817009"/>
                      <a:pt x="635246" y="815937"/>
                    </a:cubicBezTo>
                    <a:cubicBezTo>
                      <a:pt x="667432" y="796561"/>
                      <a:pt x="704604" y="772362"/>
                      <a:pt x="736419" y="740082"/>
                    </a:cubicBezTo>
                    <a:cubicBezTo>
                      <a:pt x="765432" y="710647"/>
                      <a:pt x="789705" y="678738"/>
                      <a:pt x="808539" y="645222"/>
                    </a:cubicBezTo>
                    <a:cubicBezTo>
                      <a:pt x="856055" y="560751"/>
                      <a:pt x="873363" y="468941"/>
                      <a:pt x="860052" y="372391"/>
                    </a:cubicBezTo>
                    <a:cubicBezTo>
                      <a:pt x="853376" y="324116"/>
                      <a:pt x="838087" y="276954"/>
                      <a:pt x="814597" y="232306"/>
                    </a:cubicBezTo>
                    <a:close/>
                  </a:path>
                </a:pathLst>
              </a:custGeom>
              <a:gradFill>
                <a:gsLst>
                  <a:gs pos="0">
                    <a:srgbClr val="E6F4EA"/>
                  </a:gs>
                  <a:gs pos="100000">
                    <a:srgbClr val="FFFFFF"/>
                  </a:gs>
                </a:gsLst>
                <a:lin ang="16198662" scaled="0"/>
              </a:gradFill>
              <a:ln cap="rnd" cmpd="sng" w="9525">
                <a:solidFill>
                  <a:schemeClr val="accent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117" name="Google Shape;117;p4"/>
              <p:cNvSpPr/>
              <p:nvPr/>
            </p:nvSpPr>
            <p:spPr>
              <a:xfrm>
                <a:off x="1351350" y="4945675"/>
                <a:ext cx="357859" cy="357985"/>
              </a:xfrm>
              <a:custGeom>
                <a:rect b="b" l="l" r="r" t="t"/>
                <a:pathLst>
                  <a:path extrusionOk="0" h="401104" w="400962">
                    <a:moveTo>
                      <a:pt x="225682" y="14934"/>
                    </a:moveTo>
                    <a:lnTo>
                      <a:pt x="278350" y="111237"/>
                    </a:lnTo>
                    <a:cubicBezTo>
                      <a:pt x="280987" y="116060"/>
                      <a:pt x="284943" y="120018"/>
                      <a:pt x="289765" y="122656"/>
                    </a:cubicBezTo>
                    <a:lnTo>
                      <a:pt x="386034" y="175343"/>
                    </a:lnTo>
                    <a:cubicBezTo>
                      <a:pt x="405939" y="186226"/>
                      <a:pt x="405939" y="214837"/>
                      <a:pt x="386034" y="225762"/>
                    </a:cubicBezTo>
                    <a:lnTo>
                      <a:pt x="289765" y="278448"/>
                    </a:lnTo>
                    <a:cubicBezTo>
                      <a:pt x="284943" y="281086"/>
                      <a:pt x="280987" y="285044"/>
                      <a:pt x="278350" y="289867"/>
                    </a:cubicBezTo>
                    <a:lnTo>
                      <a:pt x="225682" y="386171"/>
                    </a:lnTo>
                    <a:cubicBezTo>
                      <a:pt x="214802" y="406082"/>
                      <a:pt x="186202" y="406082"/>
                      <a:pt x="175281" y="386171"/>
                    </a:cubicBezTo>
                    <a:lnTo>
                      <a:pt x="122613" y="289867"/>
                    </a:lnTo>
                    <a:cubicBezTo>
                      <a:pt x="119976" y="285044"/>
                      <a:pt x="116019" y="281086"/>
                      <a:pt x="111198" y="278448"/>
                    </a:cubicBezTo>
                    <a:lnTo>
                      <a:pt x="14929" y="225762"/>
                    </a:lnTo>
                    <a:cubicBezTo>
                      <a:pt x="-4976" y="214878"/>
                      <a:pt x="-4976" y="186268"/>
                      <a:pt x="14929" y="175343"/>
                    </a:cubicBezTo>
                    <a:lnTo>
                      <a:pt x="111198" y="122656"/>
                    </a:lnTo>
                    <a:cubicBezTo>
                      <a:pt x="116019" y="120018"/>
                      <a:pt x="119976" y="116060"/>
                      <a:pt x="122613" y="111237"/>
                    </a:cubicBezTo>
                    <a:lnTo>
                      <a:pt x="175281" y="14934"/>
                    </a:lnTo>
                    <a:cubicBezTo>
                      <a:pt x="186161" y="-4978"/>
                      <a:pt x="214761" y="-4978"/>
                      <a:pt x="225682" y="14934"/>
                    </a:cubicBezTo>
                    <a:close/>
                  </a:path>
                </a:pathLst>
              </a:custGeom>
              <a:solidFill>
                <a:schemeClr val="accent2"/>
              </a:solidFill>
              <a:ln cap="rnd" cmpd="sng" w="9525">
                <a:solidFill>
                  <a:schemeClr val="accent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
          <p:nvSpPr>
            <p:cNvPr id="118" name="Google Shape;118;p4"/>
            <p:cNvSpPr/>
            <p:nvPr/>
          </p:nvSpPr>
          <p:spPr>
            <a:xfrm>
              <a:off x="-1834444" y="9490402"/>
              <a:ext cx="272524" cy="72170"/>
            </a:xfrm>
            <a:custGeom>
              <a:rect b="b" l="l" r="r" t="t"/>
              <a:pathLst>
                <a:path extrusionOk="0" h="101291" w="386559">
                  <a:moveTo>
                    <a:pt x="0" y="0"/>
                  </a:moveTo>
                  <a:lnTo>
                    <a:pt x="386559" y="0"/>
                  </a:lnTo>
                  <a:cubicBezTo>
                    <a:pt x="386559" y="55902"/>
                    <a:pt x="341186" y="101291"/>
                    <a:pt x="285304" y="101291"/>
                  </a:cubicBezTo>
                  <a:lnTo>
                    <a:pt x="101297" y="101291"/>
                  </a:lnTo>
                  <a:cubicBezTo>
                    <a:pt x="45415" y="101291"/>
                    <a:pt x="41" y="55902"/>
                    <a:pt x="41" y="0"/>
                  </a:cubicBezTo>
                  <a:lnTo>
                    <a:pt x="41" y="0"/>
                  </a:lnTo>
                  <a:close/>
                </a:path>
              </a:pathLst>
            </a:custGeom>
            <a:solidFill>
              <a:srgbClr val="E6F4EA"/>
            </a:solidFill>
            <a:ln cap="rnd" cmpd="sng" w="9525">
              <a:solidFill>
                <a:schemeClr val="accent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
        <p:nvSpPr>
          <p:cNvPr id="119" name="Google Shape;119;p4"/>
          <p:cNvSpPr/>
          <p:nvPr/>
        </p:nvSpPr>
        <p:spPr>
          <a:xfrm>
            <a:off x="4119475" y="1636078"/>
            <a:ext cx="297600" cy="297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4"/>
          <p:cNvSpPr/>
          <p:nvPr/>
        </p:nvSpPr>
        <p:spPr>
          <a:xfrm>
            <a:off x="4205064" y="1694566"/>
            <a:ext cx="126415" cy="180615"/>
          </a:xfrm>
          <a:custGeom>
            <a:rect b="b" l="l" r="r" t="t"/>
            <a:pathLst>
              <a:path extrusionOk="0" h="11908" w="8336">
                <a:moveTo>
                  <a:pt x="4430" y="1143"/>
                </a:moveTo>
                <a:lnTo>
                  <a:pt x="5001" y="1263"/>
                </a:lnTo>
                <a:lnTo>
                  <a:pt x="5525" y="1477"/>
                </a:lnTo>
                <a:lnTo>
                  <a:pt x="6025" y="1810"/>
                </a:lnTo>
                <a:lnTo>
                  <a:pt x="6239" y="2025"/>
                </a:lnTo>
                <a:lnTo>
                  <a:pt x="6454" y="2239"/>
                </a:lnTo>
                <a:lnTo>
                  <a:pt x="6787" y="2739"/>
                </a:lnTo>
                <a:lnTo>
                  <a:pt x="7002" y="3263"/>
                </a:lnTo>
                <a:lnTo>
                  <a:pt x="7121" y="3834"/>
                </a:lnTo>
                <a:lnTo>
                  <a:pt x="7144" y="4144"/>
                </a:lnTo>
                <a:lnTo>
                  <a:pt x="7121" y="4525"/>
                </a:lnTo>
                <a:lnTo>
                  <a:pt x="6954" y="5216"/>
                </a:lnTo>
                <a:lnTo>
                  <a:pt x="6644" y="5835"/>
                </a:lnTo>
                <a:lnTo>
                  <a:pt x="6168" y="6359"/>
                </a:lnTo>
                <a:lnTo>
                  <a:pt x="5858" y="6573"/>
                </a:lnTo>
                <a:lnTo>
                  <a:pt x="5311" y="6978"/>
                </a:lnTo>
                <a:lnTo>
                  <a:pt x="5311" y="8312"/>
                </a:lnTo>
                <a:lnTo>
                  <a:pt x="2905" y="8312"/>
                </a:lnTo>
                <a:lnTo>
                  <a:pt x="2905" y="6930"/>
                </a:lnTo>
                <a:lnTo>
                  <a:pt x="2405" y="6573"/>
                </a:lnTo>
                <a:lnTo>
                  <a:pt x="2096" y="6359"/>
                </a:lnTo>
                <a:lnTo>
                  <a:pt x="1619" y="5811"/>
                </a:lnTo>
                <a:lnTo>
                  <a:pt x="1286" y="5192"/>
                </a:lnTo>
                <a:lnTo>
                  <a:pt x="1143" y="4501"/>
                </a:lnTo>
                <a:lnTo>
                  <a:pt x="1119" y="4144"/>
                </a:lnTo>
                <a:lnTo>
                  <a:pt x="1119" y="3834"/>
                </a:lnTo>
                <a:lnTo>
                  <a:pt x="1238" y="3263"/>
                </a:lnTo>
                <a:lnTo>
                  <a:pt x="1453" y="2739"/>
                </a:lnTo>
                <a:lnTo>
                  <a:pt x="1810" y="2239"/>
                </a:lnTo>
                <a:lnTo>
                  <a:pt x="2024" y="2025"/>
                </a:lnTo>
                <a:lnTo>
                  <a:pt x="2239" y="1810"/>
                </a:lnTo>
                <a:lnTo>
                  <a:pt x="2715" y="1477"/>
                </a:lnTo>
                <a:lnTo>
                  <a:pt x="3239" y="1263"/>
                </a:lnTo>
                <a:lnTo>
                  <a:pt x="3810" y="1143"/>
                </a:lnTo>
                <a:close/>
                <a:moveTo>
                  <a:pt x="4168" y="0"/>
                </a:moveTo>
                <a:lnTo>
                  <a:pt x="3715" y="24"/>
                </a:lnTo>
                <a:lnTo>
                  <a:pt x="2929" y="167"/>
                </a:lnTo>
                <a:lnTo>
                  <a:pt x="2191" y="477"/>
                </a:lnTo>
                <a:lnTo>
                  <a:pt x="1524" y="929"/>
                </a:lnTo>
                <a:lnTo>
                  <a:pt x="1215" y="1215"/>
                </a:lnTo>
                <a:lnTo>
                  <a:pt x="929" y="1525"/>
                </a:lnTo>
                <a:lnTo>
                  <a:pt x="453" y="2191"/>
                </a:lnTo>
                <a:lnTo>
                  <a:pt x="167" y="2930"/>
                </a:lnTo>
                <a:lnTo>
                  <a:pt x="0" y="3739"/>
                </a:lnTo>
                <a:lnTo>
                  <a:pt x="0" y="4168"/>
                </a:lnTo>
                <a:lnTo>
                  <a:pt x="0" y="4692"/>
                </a:lnTo>
                <a:lnTo>
                  <a:pt x="238" y="5644"/>
                </a:lnTo>
                <a:lnTo>
                  <a:pt x="667" y="6502"/>
                </a:lnTo>
                <a:lnTo>
                  <a:pt x="1357" y="7240"/>
                </a:lnTo>
                <a:lnTo>
                  <a:pt x="1786" y="7573"/>
                </a:lnTo>
                <a:lnTo>
                  <a:pt x="1786" y="8931"/>
                </a:lnTo>
                <a:lnTo>
                  <a:pt x="1810" y="9169"/>
                </a:lnTo>
                <a:lnTo>
                  <a:pt x="1953" y="9359"/>
                </a:lnTo>
                <a:lnTo>
                  <a:pt x="2120" y="9502"/>
                </a:lnTo>
                <a:lnTo>
                  <a:pt x="2382" y="9526"/>
                </a:lnTo>
                <a:lnTo>
                  <a:pt x="5954" y="9526"/>
                </a:lnTo>
                <a:lnTo>
                  <a:pt x="6168" y="9502"/>
                </a:lnTo>
                <a:lnTo>
                  <a:pt x="6359" y="9359"/>
                </a:lnTo>
                <a:lnTo>
                  <a:pt x="6501" y="9169"/>
                </a:lnTo>
                <a:lnTo>
                  <a:pt x="6549" y="8931"/>
                </a:lnTo>
                <a:lnTo>
                  <a:pt x="6549" y="7573"/>
                </a:lnTo>
                <a:lnTo>
                  <a:pt x="6954" y="7240"/>
                </a:lnTo>
                <a:lnTo>
                  <a:pt x="7645" y="6526"/>
                </a:lnTo>
                <a:lnTo>
                  <a:pt x="8073" y="5668"/>
                </a:lnTo>
                <a:lnTo>
                  <a:pt x="8311" y="4716"/>
                </a:lnTo>
                <a:lnTo>
                  <a:pt x="8335" y="4168"/>
                </a:lnTo>
                <a:lnTo>
                  <a:pt x="8311" y="3739"/>
                </a:lnTo>
                <a:lnTo>
                  <a:pt x="8145" y="2930"/>
                </a:lnTo>
                <a:lnTo>
                  <a:pt x="7859" y="2191"/>
                </a:lnTo>
                <a:lnTo>
                  <a:pt x="7383" y="1525"/>
                </a:lnTo>
                <a:lnTo>
                  <a:pt x="7097" y="1215"/>
                </a:lnTo>
                <a:lnTo>
                  <a:pt x="6787" y="929"/>
                </a:lnTo>
                <a:lnTo>
                  <a:pt x="6120" y="477"/>
                </a:lnTo>
                <a:lnTo>
                  <a:pt x="5382" y="167"/>
                </a:lnTo>
                <a:lnTo>
                  <a:pt x="4596" y="24"/>
                </a:lnTo>
                <a:lnTo>
                  <a:pt x="4168" y="0"/>
                </a:lnTo>
                <a:close/>
                <a:moveTo>
                  <a:pt x="2382" y="10717"/>
                </a:moveTo>
                <a:lnTo>
                  <a:pt x="2382" y="11312"/>
                </a:lnTo>
                <a:lnTo>
                  <a:pt x="2382" y="11550"/>
                </a:lnTo>
                <a:lnTo>
                  <a:pt x="2524" y="11741"/>
                </a:lnTo>
                <a:lnTo>
                  <a:pt x="2691" y="11884"/>
                </a:lnTo>
                <a:lnTo>
                  <a:pt x="2929" y="11908"/>
                </a:lnTo>
                <a:lnTo>
                  <a:pt x="5358" y="11908"/>
                </a:lnTo>
                <a:lnTo>
                  <a:pt x="5596" y="11884"/>
                </a:lnTo>
                <a:lnTo>
                  <a:pt x="5763" y="11741"/>
                </a:lnTo>
                <a:lnTo>
                  <a:pt x="5906" y="11550"/>
                </a:lnTo>
                <a:lnTo>
                  <a:pt x="5954" y="11312"/>
                </a:lnTo>
                <a:lnTo>
                  <a:pt x="5954" y="10717"/>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4"/>
          <p:cNvSpPr/>
          <p:nvPr/>
        </p:nvSpPr>
        <p:spPr>
          <a:xfrm>
            <a:off x="4119475" y="2335841"/>
            <a:ext cx="297600" cy="297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 name="Google Shape;122;p4"/>
          <p:cNvSpPr/>
          <p:nvPr/>
        </p:nvSpPr>
        <p:spPr>
          <a:xfrm>
            <a:off x="4119475" y="2747061"/>
            <a:ext cx="297600" cy="297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4"/>
          <p:cNvSpPr/>
          <p:nvPr/>
        </p:nvSpPr>
        <p:spPr>
          <a:xfrm>
            <a:off x="4119475" y="3438206"/>
            <a:ext cx="297600" cy="297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4"/>
          <p:cNvSpPr/>
          <p:nvPr/>
        </p:nvSpPr>
        <p:spPr>
          <a:xfrm>
            <a:off x="4119475" y="3862800"/>
            <a:ext cx="297600" cy="297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4"/>
          <p:cNvSpPr/>
          <p:nvPr/>
        </p:nvSpPr>
        <p:spPr>
          <a:xfrm>
            <a:off x="8799000" y="989776"/>
            <a:ext cx="1018200" cy="3209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6" name="Google Shape;126;p4"/>
          <p:cNvGrpSpPr/>
          <p:nvPr/>
        </p:nvGrpSpPr>
        <p:grpSpPr>
          <a:xfrm>
            <a:off x="360000" y="657555"/>
            <a:ext cx="3206700" cy="4124386"/>
            <a:chOff x="542400" y="1515363"/>
            <a:chExt cx="3206700" cy="3860700"/>
          </a:xfrm>
        </p:grpSpPr>
        <p:sp>
          <p:nvSpPr>
            <p:cNvPr id="127" name="Google Shape;127;p4"/>
            <p:cNvSpPr/>
            <p:nvPr/>
          </p:nvSpPr>
          <p:spPr>
            <a:xfrm>
              <a:off x="542400" y="1515363"/>
              <a:ext cx="3206700" cy="3860700"/>
            </a:xfrm>
            <a:prstGeom prst="roundRect">
              <a:avLst>
                <a:gd fmla="val 9629" name="adj"/>
              </a:avLst>
            </a:prstGeom>
            <a:solidFill>
              <a:srgbClr val="E6F4E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4"/>
            <p:cNvSpPr txBox="1"/>
            <p:nvPr/>
          </p:nvSpPr>
          <p:spPr>
            <a:xfrm>
              <a:off x="895800" y="2422879"/>
              <a:ext cx="2525100" cy="26067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1000"/>
                </a:spcAft>
                <a:buClr>
                  <a:srgbClr val="000000"/>
                </a:buClr>
                <a:buSzPts val="1600"/>
                <a:buFont typeface="Arial"/>
                <a:buNone/>
              </a:pPr>
              <a:r>
                <a:rPr b="0" i="0" lang="en-GB" sz="1600" u="none" cap="none" strike="noStrike">
                  <a:solidFill>
                    <a:srgbClr val="202124"/>
                  </a:solidFill>
                  <a:latin typeface="Google Sans"/>
                  <a:ea typeface="Google Sans"/>
                  <a:cs typeface="Google Sans"/>
                  <a:sym typeface="Google Sans"/>
                </a:rPr>
                <a:t>Tehisintellekti kasutamine võib olla väga põnev ning see pakub õpilastele palju kasulikke võimalusi. </a:t>
              </a:r>
              <a:br>
                <a:rPr b="0" i="0" lang="en-GB" sz="1600" u="none" cap="none" strike="noStrike">
                  <a:solidFill>
                    <a:srgbClr val="202124"/>
                  </a:solidFill>
                  <a:latin typeface="Google Sans"/>
                  <a:ea typeface="Google Sans"/>
                  <a:cs typeface="Google Sans"/>
                  <a:sym typeface="Google Sans"/>
                </a:rPr>
              </a:br>
              <a:br>
                <a:rPr b="0" i="0" lang="en-GB" sz="1600" u="none" cap="none" strike="noStrike">
                  <a:solidFill>
                    <a:srgbClr val="202124"/>
                  </a:solidFill>
                  <a:latin typeface="Google Sans"/>
                  <a:ea typeface="Google Sans"/>
                  <a:cs typeface="Google Sans"/>
                  <a:sym typeface="Google Sans"/>
                </a:rPr>
              </a:br>
              <a:r>
                <a:rPr b="0" i="0" lang="en-GB" sz="1600" u="none" cap="none" strike="noStrike">
                  <a:solidFill>
                    <a:srgbClr val="202124"/>
                  </a:solidFill>
                  <a:latin typeface="Google Sans"/>
                  <a:ea typeface="Google Sans"/>
                  <a:cs typeface="Google Sans"/>
                  <a:sym typeface="Google Sans"/>
                </a:rPr>
                <a:t>Enne kui asume seda kasutama, peame aga mõistma, mis tehisintellekt täpselt on ja kuidas see toimib.</a:t>
              </a:r>
              <a:endParaRPr b="0" i="0" sz="1600" u="none" cap="none" strike="noStrike">
                <a:solidFill>
                  <a:srgbClr val="202124"/>
                </a:solidFill>
                <a:latin typeface="Google Sans"/>
                <a:ea typeface="Google Sans"/>
                <a:cs typeface="Google Sans"/>
                <a:sym typeface="Google Sans"/>
              </a:endParaRPr>
            </a:p>
          </p:txBody>
        </p:sp>
      </p:grpSp>
      <p:sp>
        <p:nvSpPr>
          <p:cNvPr id="129" name="Google Shape;129;p4"/>
          <p:cNvSpPr/>
          <p:nvPr/>
        </p:nvSpPr>
        <p:spPr>
          <a:xfrm>
            <a:off x="4191175" y="3934410"/>
            <a:ext cx="153946" cy="154408"/>
          </a:xfrm>
          <a:custGeom>
            <a:rect b="b" l="l" r="r" t="t"/>
            <a:pathLst>
              <a:path extrusionOk="0" h="188303" w="188313">
                <a:moveTo>
                  <a:pt x="2619" y="78052"/>
                </a:moveTo>
                <a:lnTo>
                  <a:pt x="42624" y="38047"/>
                </a:lnTo>
                <a:cubicBezTo>
                  <a:pt x="44847" y="35824"/>
                  <a:pt x="47466" y="34237"/>
                  <a:pt x="50483" y="33284"/>
                </a:cubicBezTo>
                <a:cubicBezTo>
                  <a:pt x="53499" y="32332"/>
                  <a:pt x="56594" y="32173"/>
                  <a:pt x="59769" y="32808"/>
                </a:cubicBezTo>
                <a:lnTo>
                  <a:pt x="72152" y="35427"/>
                </a:lnTo>
                <a:cubicBezTo>
                  <a:pt x="63579" y="45588"/>
                  <a:pt x="56833" y="54795"/>
                  <a:pt x="51911" y="63050"/>
                </a:cubicBezTo>
                <a:cubicBezTo>
                  <a:pt x="46990" y="71305"/>
                  <a:pt x="42227" y="81306"/>
                  <a:pt x="37624" y="93054"/>
                </a:cubicBezTo>
                <a:lnTo>
                  <a:pt x="2619" y="78052"/>
                </a:lnTo>
                <a:close/>
                <a:moveTo>
                  <a:pt x="51435" y="99721"/>
                </a:moveTo>
                <a:cubicBezTo>
                  <a:pt x="55086" y="88291"/>
                  <a:pt x="60047" y="77496"/>
                  <a:pt x="66318" y="67336"/>
                </a:cubicBezTo>
                <a:cubicBezTo>
                  <a:pt x="72588" y="57176"/>
                  <a:pt x="80169" y="47651"/>
                  <a:pt x="89059" y="38761"/>
                </a:cubicBezTo>
                <a:cubicBezTo>
                  <a:pt x="103029" y="24791"/>
                  <a:pt x="118983" y="14353"/>
                  <a:pt x="136922" y="7448"/>
                </a:cubicBezTo>
                <a:cubicBezTo>
                  <a:pt x="154861" y="542"/>
                  <a:pt x="171609" y="-1561"/>
                  <a:pt x="187166" y="1137"/>
                </a:cubicBezTo>
                <a:cubicBezTo>
                  <a:pt x="189865" y="16695"/>
                  <a:pt x="187801" y="33443"/>
                  <a:pt x="180975" y="51382"/>
                </a:cubicBezTo>
                <a:cubicBezTo>
                  <a:pt x="174149" y="69321"/>
                  <a:pt x="163751" y="85275"/>
                  <a:pt x="149781" y="99245"/>
                </a:cubicBezTo>
                <a:cubicBezTo>
                  <a:pt x="141049" y="107976"/>
                  <a:pt x="131524" y="115557"/>
                  <a:pt x="121206" y="121986"/>
                </a:cubicBezTo>
                <a:cubicBezTo>
                  <a:pt x="110887" y="128415"/>
                  <a:pt x="100013" y="133456"/>
                  <a:pt x="88583" y="137107"/>
                </a:cubicBezTo>
                <a:lnTo>
                  <a:pt x="51435" y="99721"/>
                </a:lnTo>
                <a:close/>
                <a:moveTo>
                  <a:pt x="117158" y="71146"/>
                </a:moveTo>
                <a:cubicBezTo>
                  <a:pt x="120809" y="74797"/>
                  <a:pt x="125294" y="76623"/>
                  <a:pt x="130612" y="76623"/>
                </a:cubicBezTo>
                <a:cubicBezTo>
                  <a:pt x="135930" y="76623"/>
                  <a:pt x="140414" y="74797"/>
                  <a:pt x="144066" y="71146"/>
                </a:cubicBezTo>
                <a:cubicBezTo>
                  <a:pt x="147717" y="67495"/>
                  <a:pt x="149543" y="63010"/>
                  <a:pt x="149543" y="57692"/>
                </a:cubicBezTo>
                <a:cubicBezTo>
                  <a:pt x="149543" y="52374"/>
                  <a:pt x="147717" y="47889"/>
                  <a:pt x="144066" y="44238"/>
                </a:cubicBezTo>
                <a:cubicBezTo>
                  <a:pt x="140414" y="40587"/>
                  <a:pt x="135930" y="38761"/>
                  <a:pt x="130612" y="38761"/>
                </a:cubicBezTo>
                <a:cubicBezTo>
                  <a:pt x="125294" y="38761"/>
                  <a:pt x="120809" y="40587"/>
                  <a:pt x="117158" y="44238"/>
                </a:cubicBezTo>
                <a:cubicBezTo>
                  <a:pt x="113506" y="47889"/>
                  <a:pt x="111681" y="52374"/>
                  <a:pt x="111681" y="57692"/>
                </a:cubicBezTo>
                <a:cubicBezTo>
                  <a:pt x="111681" y="63010"/>
                  <a:pt x="113506" y="67495"/>
                  <a:pt x="117158" y="71146"/>
                </a:cubicBezTo>
                <a:close/>
                <a:moveTo>
                  <a:pt x="110490" y="185684"/>
                </a:moveTo>
                <a:lnTo>
                  <a:pt x="95250" y="150680"/>
                </a:lnTo>
                <a:cubicBezTo>
                  <a:pt x="106997" y="146076"/>
                  <a:pt x="117038" y="141314"/>
                  <a:pt x="125373" y="136392"/>
                </a:cubicBezTo>
                <a:cubicBezTo>
                  <a:pt x="133707" y="131471"/>
                  <a:pt x="142954" y="124724"/>
                  <a:pt x="153114" y="116152"/>
                </a:cubicBezTo>
                <a:lnTo>
                  <a:pt x="155496" y="128534"/>
                </a:lnTo>
                <a:cubicBezTo>
                  <a:pt x="156131" y="131709"/>
                  <a:pt x="155972" y="134845"/>
                  <a:pt x="155019" y="137940"/>
                </a:cubicBezTo>
                <a:cubicBezTo>
                  <a:pt x="154067" y="141036"/>
                  <a:pt x="152479" y="143695"/>
                  <a:pt x="150257" y="145917"/>
                </a:cubicBezTo>
                <a:lnTo>
                  <a:pt x="110490" y="185684"/>
                </a:lnTo>
                <a:close/>
                <a:moveTo>
                  <a:pt x="17859" y="130201"/>
                </a:moveTo>
                <a:cubicBezTo>
                  <a:pt x="23416" y="124645"/>
                  <a:pt x="30163" y="121827"/>
                  <a:pt x="38100" y="121748"/>
                </a:cubicBezTo>
                <a:cubicBezTo>
                  <a:pt x="46037" y="121668"/>
                  <a:pt x="52784" y="124407"/>
                  <a:pt x="58341" y="129963"/>
                </a:cubicBezTo>
                <a:cubicBezTo>
                  <a:pt x="63897" y="135519"/>
                  <a:pt x="66675" y="142266"/>
                  <a:pt x="66675" y="150204"/>
                </a:cubicBezTo>
                <a:cubicBezTo>
                  <a:pt x="66675" y="158141"/>
                  <a:pt x="63897" y="164888"/>
                  <a:pt x="58341" y="170444"/>
                </a:cubicBezTo>
                <a:cubicBezTo>
                  <a:pt x="54372" y="174413"/>
                  <a:pt x="47744" y="177826"/>
                  <a:pt x="38457" y="180684"/>
                </a:cubicBezTo>
                <a:cubicBezTo>
                  <a:pt x="29170" y="183541"/>
                  <a:pt x="16351" y="186081"/>
                  <a:pt x="0" y="188304"/>
                </a:cubicBezTo>
                <a:cubicBezTo>
                  <a:pt x="2222" y="171952"/>
                  <a:pt x="4763" y="159173"/>
                  <a:pt x="7620" y="149966"/>
                </a:cubicBezTo>
                <a:cubicBezTo>
                  <a:pt x="10478" y="140758"/>
                  <a:pt x="13891" y="134170"/>
                  <a:pt x="17859" y="13020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0" name="Google Shape;130;p4"/>
          <p:cNvSpPr/>
          <p:nvPr/>
        </p:nvSpPr>
        <p:spPr>
          <a:xfrm>
            <a:off x="4173183" y="2419898"/>
            <a:ext cx="189936" cy="129499"/>
          </a:xfrm>
          <a:custGeom>
            <a:rect b="b" l="l" r="r" t="t"/>
            <a:pathLst>
              <a:path extrusionOk="0" h="8931" w="13099">
                <a:moveTo>
                  <a:pt x="6550" y="2692"/>
                </a:moveTo>
                <a:lnTo>
                  <a:pt x="6193" y="2715"/>
                </a:lnTo>
                <a:lnTo>
                  <a:pt x="5573" y="2977"/>
                </a:lnTo>
                <a:lnTo>
                  <a:pt x="5288" y="3239"/>
                </a:lnTo>
                <a:lnTo>
                  <a:pt x="5049" y="3501"/>
                </a:lnTo>
                <a:lnTo>
                  <a:pt x="4764" y="4120"/>
                </a:lnTo>
                <a:lnTo>
                  <a:pt x="4764" y="4478"/>
                </a:lnTo>
                <a:lnTo>
                  <a:pt x="4764" y="4835"/>
                </a:lnTo>
                <a:lnTo>
                  <a:pt x="5049" y="5454"/>
                </a:lnTo>
                <a:lnTo>
                  <a:pt x="5288" y="5740"/>
                </a:lnTo>
                <a:lnTo>
                  <a:pt x="5573" y="5978"/>
                </a:lnTo>
                <a:lnTo>
                  <a:pt x="6193" y="6240"/>
                </a:lnTo>
                <a:lnTo>
                  <a:pt x="6550" y="6264"/>
                </a:lnTo>
                <a:lnTo>
                  <a:pt x="6883" y="6240"/>
                </a:lnTo>
                <a:lnTo>
                  <a:pt x="7502" y="5978"/>
                </a:lnTo>
                <a:lnTo>
                  <a:pt x="7788" y="5740"/>
                </a:lnTo>
                <a:lnTo>
                  <a:pt x="8026" y="5454"/>
                </a:lnTo>
                <a:lnTo>
                  <a:pt x="8312" y="4835"/>
                </a:lnTo>
                <a:lnTo>
                  <a:pt x="8336" y="4478"/>
                </a:lnTo>
                <a:lnTo>
                  <a:pt x="8312" y="4120"/>
                </a:lnTo>
                <a:lnTo>
                  <a:pt x="8026" y="3501"/>
                </a:lnTo>
                <a:lnTo>
                  <a:pt x="7788" y="3239"/>
                </a:lnTo>
                <a:lnTo>
                  <a:pt x="7502" y="2977"/>
                </a:lnTo>
                <a:lnTo>
                  <a:pt x="6883" y="2715"/>
                </a:lnTo>
                <a:lnTo>
                  <a:pt x="6550" y="2692"/>
                </a:lnTo>
                <a:close/>
                <a:moveTo>
                  <a:pt x="6836" y="1477"/>
                </a:moveTo>
                <a:lnTo>
                  <a:pt x="7407" y="1596"/>
                </a:lnTo>
                <a:lnTo>
                  <a:pt x="7931" y="1810"/>
                </a:lnTo>
                <a:lnTo>
                  <a:pt x="8431" y="2144"/>
                </a:lnTo>
                <a:lnTo>
                  <a:pt x="8645" y="2358"/>
                </a:lnTo>
                <a:lnTo>
                  <a:pt x="8860" y="2596"/>
                </a:lnTo>
                <a:lnTo>
                  <a:pt x="9193" y="3073"/>
                </a:lnTo>
                <a:lnTo>
                  <a:pt x="9431" y="3597"/>
                </a:lnTo>
                <a:lnTo>
                  <a:pt x="9527" y="4168"/>
                </a:lnTo>
                <a:lnTo>
                  <a:pt x="9550" y="4478"/>
                </a:lnTo>
                <a:lnTo>
                  <a:pt x="9527" y="4787"/>
                </a:lnTo>
                <a:lnTo>
                  <a:pt x="9431" y="5359"/>
                </a:lnTo>
                <a:lnTo>
                  <a:pt x="9193" y="5883"/>
                </a:lnTo>
                <a:lnTo>
                  <a:pt x="8860" y="6359"/>
                </a:lnTo>
                <a:lnTo>
                  <a:pt x="8645" y="6597"/>
                </a:lnTo>
                <a:lnTo>
                  <a:pt x="8431" y="6811"/>
                </a:lnTo>
                <a:lnTo>
                  <a:pt x="7931" y="7145"/>
                </a:lnTo>
                <a:lnTo>
                  <a:pt x="7407" y="7359"/>
                </a:lnTo>
                <a:lnTo>
                  <a:pt x="6836" y="7478"/>
                </a:lnTo>
                <a:lnTo>
                  <a:pt x="6240" y="7478"/>
                </a:lnTo>
                <a:lnTo>
                  <a:pt x="5669" y="7359"/>
                </a:lnTo>
                <a:lnTo>
                  <a:pt x="5145" y="7145"/>
                </a:lnTo>
                <a:lnTo>
                  <a:pt x="4645" y="6811"/>
                </a:lnTo>
                <a:lnTo>
                  <a:pt x="4430" y="6597"/>
                </a:lnTo>
                <a:lnTo>
                  <a:pt x="4216" y="6359"/>
                </a:lnTo>
                <a:lnTo>
                  <a:pt x="3883" y="5883"/>
                </a:lnTo>
                <a:lnTo>
                  <a:pt x="3644" y="5335"/>
                </a:lnTo>
                <a:lnTo>
                  <a:pt x="3549" y="4787"/>
                </a:lnTo>
                <a:lnTo>
                  <a:pt x="3525" y="4478"/>
                </a:lnTo>
                <a:lnTo>
                  <a:pt x="3549" y="4168"/>
                </a:lnTo>
                <a:lnTo>
                  <a:pt x="3644" y="3597"/>
                </a:lnTo>
                <a:lnTo>
                  <a:pt x="3883" y="3073"/>
                </a:lnTo>
                <a:lnTo>
                  <a:pt x="4216" y="2596"/>
                </a:lnTo>
                <a:lnTo>
                  <a:pt x="4430" y="2358"/>
                </a:lnTo>
                <a:lnTo>
                  <a:pt x="4645" y="2144"/>
                </a:lnTo>
                <a:lnTo>
                  <a:pt x="5145" y="1810"/>
                </a:lnTo>
                <a:lnTo>
                  <a:pt x="5669" y="1596"/>
                </a:lnTo>
                <a:lnTo>
                  <a:pt x="6240" y="1477"/>
                </a:lnTo>
                <a:close/>
                <a:moveTo>
                  <a:pt x="6550" y="1"/>
                </a:moveTo>
                <a:lnTo>
                  <a:pt x="6002" y="24"/>
                </a:lnTo>
                <a:lnTo>
                  <a:pt x="4954" y="167"/>
                </a:lnTo>
                <a:lnTo>
                  <a:pt x="3954" y="477"/>
                </a:lnTo>
                <a:lnTo>
                  <a:pt x="3001" y="929"/>
                </a:lnTo>
                <a:lnTo>
                  <a:pt x="2549" y="1239"/>
                </a:lnTo>
                <a:lnTo>
                  <a:pt x="2120" y="1548"/>
                </a:lnTo>
                <a:lnTo>
                  <a:pt x="1334" y="2263"/>
                </a:lnTo>
                <a:lnTo>
                  <a:pt x="691" y="3073"/>
                </a:lnTo>
                <a:lnTo>
                  <a:pt x="191" y="3978"/>
                </a:lnTo>
                <a:lnTo>
                  <a:pt x="1" y="4478"/>
                </a:lnTo>
                <a:lnTo>
                  <a:pt x="191" y="4978"/>
                </a:lnTo>
                <a:lnTo>
                  <a:pt x="691" y="5883"/>
                </a:lnTo>
                <a:lnTo>
                  <a:pt x="1334" y="6692"/>
                </a:lnTo>
                <a:lnTo>
                  <a:pt x="2120" y="7407"/>
                </a:lnTo>
                <a:lnTo>
                  <a:pt x="2549" y="7716"/>
                </a:lnTo>
                <a:lnTo>
                  <a:pt x="3001" y="8002"/>
                </a:lnTo>
                <a:lnTo>
                  <a:pt x="3954" y="8478"/>
                </a:lnTo>
                <a:lnTo>
                  <a:pt x="4954" y="8764"/>
                </a:lnTo>
                <a:lnTo>
                  <a:pt x="6002" y="8931"/>
                </a:lnTo>
                <a:lnTo>
                  <a:pt x="7074" y="8931"/>
                </a:lnTo>
                <a:lnTo>
                  <a:pt x="8122" y="8788"/>
                </a:lnTo>
                <a:lnTo>
                  <a:pt x="9122" y="8478"/>
                </a:lnTo>
                <a:lnTo>
                  <a:pt x="10074" y="8026"/>
                </a:lnTo>
                <a:lnTo>
                  <a:pt x="10527" y="7716"/>
                </a:lnTo>
                <a:lnTo>
                  <a:pt x="10955" y="7407"/>
                </a:lnTo>
                <a:lnTo>
                  <a:pt x="11717" y="6692"/>
                </a:lnTo>
                <a:lnTo>
                  <a:pt x="12360" y="5883"/>
                </a:lnTo>
                <a:lnTo>
                  <a:pt x="12884" y="4978"/>
                </a:lnTo>
                <a:lnTo>
                  <a:pt x="13099" y="4478"/>
                </a:lnTo>
                <a:lnTo>
                  <a:pt x="12884" y="3978"/>
                </a:lnTo>
                <a:lnTo>
                  <a:pt x="12384" y="3073"/>
                </a:lnTo>
                <a:lnTo>
                  <a:pt x="11741" y="2263"/>
                </a:lnTo>
                <a:lnTo>
                  <a:pt x="10955" y="1548"/>
                </a:lnTo>
                <a:lnTo>
                  <a:pt x="10527" y="1239"/>
                </a:lnTo>
                <a:lnTo>
                  <a:pt x="10074" y="953"/>
                </a:lnTo>
                <a:lnTo>
                  <a:pt x="9122" y="477"/>
                </a:lnTo>
                <a:lnTo>
                  <a:pt x="8122" y="191"/>
                </a:lnTo>
                <a:lnTo>
                  <a:pt x="7074" y="24"/>
                </a:lnTo>
                <a:lnTo>
                  <a:pt x="6550"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4"/>
          <p:cNvSpPr/>
          <p:nvPr/>
        </p:nvSpPr>
        <p:spPr>
          <a:xfrm>
            <a:off x="4191412" y="2819376"/>
            <a:ext cx="153725" cy="152971"/>
          </a:xfrm>
          <a:custGeom>
            <a:rect b="b" l="l" r="r" t="t"/>
            <a:pathLst>
              <a:path extrusionOk="0" h="913" w="916">
                <a:moveTo>
                  <a:pt x="652" y="573"/>
                </a:moveTo>
                <a:lnTo>
                  <a:pt x="610" y="573"/>
                </a:lnTo>
                <a:lnTo>
                  <a:pt x="596" y="559"/>
                </a:lnTo>
                <a:cubicBezTo>
                  <a:pt x="646" y="500"/>
                  <a:pt x="677" y="421"/>
                  <a:pt x="677" y="339"/>
                </a:cubicBezTo>
                <a:cubicBezTo>
                  <a:pt x="677" y="150"/>
                  <a:pt x="525" y="0"/>
                  <a:pt x="339" y="0"/>
                </a:cubicBezTo>
                <a:cubicBezTo>
                  <a:pt x="153" y="0"/>
                  <a:pt x="0" y="153"/>
                  <a:pt x="0" y="339"/>
                </a:cubicBezTo>
                <a:cubicBezTo>
                  <a:pt x="0" y="528"/>
                  <a:pt x="153" y="678"/>
                  <a:pt x="339" y="678"/>
                </a:cubicBezTo>
                <a:cubicBezTo>
                  <a:pt x="423" y="678"/>
                  <a:pt x="500" y="646"/>
                  <a:pt x="559" y="596"/>
                </a:cubicBezTo>
                <a:lnTo>
                  <a:pt x="573" y="610"/>
                </a:lnTo>
                <a:lnTo>
                  <a:pt x="573" y="652"/>
                </a:lnTo>
                <a:lnTo>
                  <a:pt x="836" y="912"/>
                </a:lnTo>
                <a:lnTo>
                  <a:pt x="915" y="833"/>
                </a:lnTo>
                <a:lnTo>
                  <a:pt x="652" y="573"/>
                </a:lnTo>
                <a:close/>
                <a:moveTo>
                  <a:pt x="339" y="573"/>
                </a:moveTo>
                <a:cubicBezTo>
                  <a:pt x="209" y="573"/>
                  <a:pt x="105" y="469"/>
                  <a:pt x="105" y="339"/>
                </a:cubicBezTo>
                <a:cubicBezTo>
                  <a:pt x="105" y="209"/>
                  <a:pt x="209" y="105"/>
                  <a:pt x="339" y="105"/>
                </a:cubicBezTo>
                <a:cubicBezTo>
                  <a:pt x="469" y="105"/>
                  <a:pt x="573" y="209"/>
                  <a:pt x="573" y="339"/>
                </a:cubicBezTo>
                <a:cubicBezTo>
                  <a:pt x="576" y="469"/>
                  <a:pt x="469" y="573"/>
                  <a:pt x="339" y="57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800" u="none" cap="none" strike="noStrike">
              <a:solidFill>
                <a:srgbClr val="000000"/>
              </a:solidFill>
              <a:latin typeface="Calibri"/>
              <a:ea typeface="Calibri"/>
              <a:cs typeface="Calibri"/>
              <a:sym typeface="Calibri"/>
            </a:endParaRPr>
          </a:p>
        </p:txBody>
      </p:sp>
      <p:sp>
        <p:nvSpPr>
          <p:cNvPr id="132" name="Google Shape;132;p4"/>
          <p:cNvSpPr/>
          <p:nvPr/>
        </p:nvSpPr>
        <p:spPr>
          <a:xfrm>
            <a:off x="4201825" y="3500544"/>
            <a:ext cx="132651" cy="172924"/>
          </a:xfrm>
          <a:custGeom>
            <a:rect b="b" l="l" r="r" t="t"/>
            <a:pathLst>
              <a:path extrusionOk="0" h="1098" w="842">
                <a:moveTo>
                  <a:pt x="737" y="367"/>
                </a:moveTo>
                <a:lnTo>
                  <a:pt x="683" y="367"/>
                </a:lnTo>
                <a:lnTo>
                  <a:pt x="683" y="263"/>
                </a:lnTo>
                <a:cubicBezTo>
                  <a:pt x="683" y="119"/>
                  <a:pt x="568" y="0"/>
                  <a:pt x="421" y="0"/>
                </a:cubicBezTo>
                <a:cubicBezTo>
                  <a:pt x="274" y="0"/>
                  <a:pt x="158" y="116"/>
                  <a:pt x="158" y="263"/>
                </a:cubicBezTo>
                <a:lnTo>
                  <a:pt x="158" y="367"/>
                </a:lnTo>
                <a:lnTo>
                  <a:pt x="105" y="367"/>
                </a:lnTo>
                <a:cubicBezTo>
                  <a:pt x="48" y="367"/>
                  <a:pt x="0" y="415"/>
                  <a:pt x="0" y="471"/>
                </a:cubicBezTo>
                <a:lnTo>
                  <a:pt x="0" y="992"/>
                </a:lnTo>
                <a:cubicBezTo>
                  <a:pt x="0" y="1049"/>
                  <a:pt x="48" y="1097"/>
                  <a:pt x="105" y="1097"/>
                </a:cubicBezTo>
                <a:lnTo>
                  <a:pt x="731" y="1097"/>
                </a:lnTo>
                <a:cubicBezTo>
                  <a:pt x="788" y="1097"/>
                  <a:pt x="836" y="1049"/>
                  <a:pt x="836" y="992"/>
                </a:cubicBezTo>
                <a:lnTo>
                  <a:pt x="836" y="471"/>
                </a:lnTo>
                <a:cubicBezTo>
                  <a:pt x="841" y="412"/>
                  <a:pt x="796" y="367"/>
                  <a:pt x="737" y="367"/>
                </a:cubicBezTo>
                <a:close/>
                <a:moveTo>
                  <a:pt x="424" y="834"/>
                </a:moveTo>
                <a:cubicBezTo>
                  <a:pt x="367" y="834"/>
                  <a:pt x="319" y="786"/>
                  <a:pt x="319" y="731"/>
                </a:cubicBezTo>
                <a:cubicBezTo>
                  <a:pt x="319" y="675"/>
                  <a:pt x="368" y="627"/>
                  <a:pt x="424" y="627"/>
                </a:cubicBezTo>
                <a:cubicBezTo>
                  <a:pt x="481" y="627"/>
                  <a:pt x="528" y="675"/>
                  <a:pt x="528" y="731"/>
                </a:cubicBezTo>
                <a:cubicBezTo>
                  <a:pt x="528" y="786"/>
                  <a:pt x="483" y="834"/>
                  <a:pt x="424" y="834"/>
                </a:cubicBezTo>
                <a:close/>
                <a:moveTo>
                  <a:pt x="263" y="367"/>
                </a:moveTo>
                <a:lnTo>
                  <a:pt x="263" y="263"/>
                </a:lnTo>
                <a:cubicBezTo>
                  <a:pt x="263" y="172"/>
                  <a:pt x="337" y="102"/>
                  <a:pt x="424" y="102"/>
                </a:cubicBezTo>
                <a:cubicBezTo>
                  <a:pt x="512" y="102"/>
                  <a:pt x="585" y="175"/>
                  <a:pt x="585" y="263"/>
                </a:cubicBezTo>
                <a:lnTo>
                  <a:pt x="585" y="367"/>
                </a:lnTo>
                <a:lnTo>
                  <a:pt x="263" y="36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33" name="Google Shape;133;p4"/>
          <p:cNvGrpSpPr/>
          <p:nvPr/>
        </p:nvGrpSpPr>
        <p:grpSpPr>
          <a:xfrm>
            <a:off x="687216" y="890363"/>
            <a:ext cx="563022" cy="563020"/>
            <a:chOff x="2284573" y="754068"/>
            <a:chExt cx="599853" cy="599851"/>
          </a:xfrm>
        </p:grpSpPr>
        <p:sp>
          <p:nvSpPr>
            <p:cNvPr id="134" name="Google Shape;134;p4"/>
            <p:cNvSpPr/>
            <p:nvPr/>
          </p:nvSpPr>
          <p:spPr>
            <a:xfrm rot="2724266">
              <a:off x="2372452" y="841871"/>
              <a:ext cx="424095" cy="424245"/>
            </a:xfrm>
            <a:custGeom>
              <a:rect b="b" l="l" r="r" t="t"/>
              <a:pathLst>
                <a:path extrusionOk="0" h="564666" w="564467">
                  <a:moveTo>
                    <a:pt x="464448" y="0"/>
                  </a:moveTo>
                  <a:cubicBezTo>
                    <a:pt x="519687" y="0"/>
                    <a:pt x="564467" y="44796"/>
                    <a:pt x="564467" y="100055"/>
                  </a:cubicBezTo>
                  <a:lnTo>
                    <a:pt x="564467" y="464612"/>
                  </a:lnTo>
                  <a:cubicBezTo>
                    <a:pt x="564467" y="519871"/>
                    <a:pt x="519687" y="564667"/>
                    <a:pt x="464448" y="564667"/>
                  </a:cubicBezTo>
                  <a:lnTo>
                    <a:pt x="100019" y="564667"/>
                  </a:lnTo>
                  <a:cubicBezTo>
                    <a:pt x="44780" y="564667"/>
                    <a:pt x="0" y="519871"/>
                    <a:pt x="0" y="464612"/>
                  </a:cubicBezTo>
                  <a:lnTo>
                    <a:pt x="0" y="100055"/>
                  </a:lnTo>
                  <a:cubicBezTo>
                    <a:pt x="0" y="44796"/>
                    <a:pt x="44780" y="0"/>
                    <a:pt x="100019" y="0"/>
                  </a:cubicBezTo>
                  <a:close/>
                </a:path>
              </a:pathLst>
            </a:custGeom>
            <a:solidFill>
              <a:schemeClr val="lt1"/>
            </a:solidFill>
            <a:ln cap="rnd" cmpd="sng" w="9525">
              <a:solidFill>
                <a:schemeClr val="accent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135" name="Google Shape;135;p4"/>
            <p:cNvSpPr/>
            <p:nvPr/>
          </p:nvSpPr>
          <p:spPr>
            <a:xfrm>
              <a:off x="2434373" y="897011"/>
              <a:ext cx="300722" cy="300828"/>
            </a:xfrm>
            <a:custGeom>
              <a:rect b="b" l="l" r="r" t="t"/>
              <a:pathLst>
                <a:path extrusionOk="0" h="401104" w="400962">
                  <a:moveTo>
                    <a:pt x="225682" y="14934"/>
                  </a:moveTo>
                  <a:lnTo>
                    <a:pt x="278350" y="111237"/>
                  </a:lnTo>
                  <a:cubicBezTo>
                    <a:pt x="280987" y="116060"/>
                    <a:pt x="284943" y="120018"/>
                    <a:pt x="289765" y="122656"/>
                  </a:cubicBezTo>
                  <a:lnTo>
                    <a:pt x="386034" y="175343"/>
                  </a:lnTo>
                  <a:cubicBezTo>
                    <a:pt x="405939" y="186226"/>
                    <a:pt x="405939" y="214837"/>
                    <a:pt x="386034" y="225762"/>
                  </a:cubicBezTo>
                  <a:lnTo>
                    <a:pt x="289765" y="278448"/>
                  </a:lnTo>
                  <a:cubicBezTo>
                    <a:pt x="284943" y="281086"/>
                    <a:pt x="280987" y="285044"/>
                    <a:pt x="278350" y="289867"/>
                  </a:cubicBezTo>
                  <a:lnTo>
                    <a:pt x="225682" y="386171"/>
                  </a:lnTo>
                  <a:cubicBezTo>
                    <a:pt x="214802" y="406082"/>
                    <a:pt x="186202" y="406082"/>
                    <a:pt x="175281" y="386171"/>
                  </a:cubicBezTo>
                  <a:lnTo>
                    <a:pt x="122613" y="289867"/>
                  </a:lnTo>
                  <a:cubicBezTo>
                    <a:pt x="119976" y="285044"/>
                    <a:pt x="116019" y="281086"/>
                    <a:pt x="111198" y="278448"/>
                  </a:cubicBezTo>
                  <a:lnTo>
                    <a:pt x="14929" y="225762"/>
                  </a:lnTo>
                  <a:cubicBezTo>
                    <a:pt x="-4976" y="214878"/>
                    <a:pt x="-4976" y="186268"/>
                    <a:pt x="14929" y="175343"/>
                  </a:cubicBezTo>
                  <a:lnTo>
                    <a:pt x="111198" y="122656"/>
                  </a:lnTo>
                  <a:cubicBezTo>
                    <a:pt x="116019" y="120018"/>
                    <a:pt x="119976" y="116060"/>
                    <a:pt x="122613" y="111237"/>
                  </a:cubicBezTo>
                  <a:lnTo>
                    <a:pt x="175281" y="14934"/>
                  </a:lnTo>
                  <a:cubicBezTo>
                    <a:pt x="186161" y="-4978"/>
                    <a:pt x="214761" y="-4978"/>
                    <a:pt x="225682" y="14934"/>
                  </a:cubicBezTo>
                  <a:close/>
                </a:path>
              </a:pathLst>
            </a:custGeom>
            <a:solidFill>
              <a:schemeClr val="accent2"/>
            </a:solidFill>
            <a:ln cap="rnd" cmpd="sng" w="9525">
              <a:solidFill>
                <a:schemeClr val="accent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
        <p:nvSpPr>
          <p:cNvPr id="136" name="Google Shape;136;p4"/>
          <p:cNvSpPr txBox="1"/>
          <p:nvPr/>
        </p:nvSpPr>
        <p:spPr>
          <a:xfrm>
            <a:off x="594353" y="294175"/>
            <a:ext cx="639000" cy="1230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400"/>
              </a:spcAft>
              <a:buClr>
                <a:srgbClr val="000000"/>
              </a:buClr>
              <a:buSzPts val="800"/>
              <a:buFont typeface="Arial"/>
              <a:buNone/>
            </a:pPr>
            <a:r>
              <a:rPr b="1" i="0" lang="en-GB" sz="800" u="none" cap="none" strike="noStrike">
                <a:solidFill>
                  <a:srgbClr val="FFFFFF"/>
                </a:solidFill>
                <a:latin typeface="Google Sans"/>
                <a:ea typeface="Google Sans"/>
                <a:cs typeface="Google Sans"/>
                <a:sym typeface="Google Sans"/>
              </a:rPr>
              <a:t>Sissejuhatus</a:t>
            </a:r>
            <a:endParaRPr b="1" i="0" sz="8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285F4"/>
        </a:solidFill>
      </p:bgPr>
    </p:bg>
    <p:spTree>
      <p:nvGrpSpPr>
        <p:cNvPr id="140" name="Shape 140"/>
        <p:cNvGrpSpPr/>
        <p:nvPr/>
      </p:nvGrpSpPr>
      <p:grpSpPr>
        <a:xfrm>
          <a:off x="0" y="0"/>
          <a:ext cx="0" cy="0"/>
          <a:chOff x="0" y="0"/>
          <a:chExt cx="0" cy="0"/>
        </a:xfrm>
      </p:grpSpPr>
      <p:sp>
        <p:nvSpPr>
          <p:cNvPr id="141" name="Google Shape;141;p5"/>
          <p:cNvSpPr/>
          <p:nvPr/>
        </p:nvSpPr>
        <p:spPr>
          <a:xfrm>
            <a:off x="360000" y="360000"/>
            <a:ext cx="8424000" cy="4423500"/>
          </a:xfrm>
          <a:prstGeom prst="roundRect">
            <a:avLst>
              <a:gd fmla="val 535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5"/>
          <p:cNvSpPr txBox="1"/>
          <p:nvPr/>
        </p:nvSpPr>
        <p:spPr>
          <a:xfrm>
            <a:off x="1128000" y="1825275"/>
            <a:ext cx="6888000" cy="12930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4000"/>
              <a:buFont typeface="Arial"/>
              <a:buNone/>
            </a:pPr>
            <a:r>
              <a:rPr b="0" i="0" lang="en-GB" sz="4000" u="none" cap="none" strike="noStrike">
                <a:solidFill>
                  <a:srgbClr val="4285F4"/>
                </a:solidFill>
                <a:latin typeface="Google Sans Medium"/>
                <a:ea typeface="Google Sans Medium"/>
                <a:cs typeface="Google Sans Medium"/>
                <a:sym typeface="Google Sans Medium"/>
              </a:rPr>
              <a:t>Tehisintellekt ja generatiivne tehisintellekt</a:t>
            </a:r>
            <a:endParaRPr b="0" i="0" sz="4000" u="none" cap="none" strike="noStrike">
              <a:solidFill>
                <a:srgbClr val="4285F4"/>
              </a:solidFill>
              <a:latin typeface="Google Sans Medium"/>
              <a:ea typeface="Google Sans Medium"/>
              <a:cs typeface="Google Sans Medium"/>
              <a:sym typeface="Google Sans Medium"/>
            </a:endParaRPr>
          </a:p>
        </p:txBody>
      </p:sp>
      <p:sp>
        <p:nvSpPr>
          <p:cNvPr id="143" name="Google Shape;143;p5"/>
          <p:cNvSpPr/>
          <p:nvPr/>
        </p:nvSpPr>
        <p:spPr>
          <a:xfrm>
            <a:off x="2176475" y="3539500"/>
            <a:ext cx="4924200" cy="814800"/>
          </a:xfrm>
          <a:prstGeom prst="roundRect">
            <a:avLst>
              <a:gd fmla="val 16911" name="adj"/>
            </a:avLst>
          </a:prstGeom>
          <a:gradFill>
            <a:gsLst>
              <a:gs pos="0">
                <a:srgbClr val="D2E3FC"/>
              </a:gs>
              <a:gs pos="100000">
                <a:srgbClr val="E8F0FE"/>
              </a:gs>
            </a:gsLst>
            <a:lin ang="18900044"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5"/>
          <p:cNvSpPr txBox="1"/>
          <p:nvPr/>
        </p:nvSpPr>
        <p:spPr>
          <a:xfrm>
            <a:off x="2508887" y="3688300"/>
            <a:ext cx="4381200" cy="19650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400"/>
              </a:spcAft>
              <a:buClr>
                <a:srgbClr val="000000"/>
              </a:buClr>
              <a:buSzPts val="1700"/>
              <a:buFont typeface="Arial"/>
              <a:buNone/>
            </a:pPr>
            <a:r>
              <a:rPr b="0" i="0" lang="en-GB" sz="1700" u="none" cap="none" strike="noStrike">
                <a:solidFill>
                  <a:srgbClr val="202124"/>
                </a:solidFill>
                <a:latin typeface="Google Sans Medium"/>
                <a:ea typeface="Google Sans Medium"/>
                <a:cs typeface="Google Sans Medium"/>
                <a:sym typeface="Google Sans Medium"/>
              </a:rPr>
              <a:t>Nipp: Pea meeles, et tehisintellekt on tehnoloogia, mitte inimene.</a:t>
            </a:r>
            <a:endParaRPr b="0" i="0" sz="1700" u="none" cap="none" strike="noStrike">
              <a:solidFill>
                <a:srgbClr val="202124"/>
              </a:solidFill>
              <a:latin typeface="Google Sans Medium"/>
              <a:ea typeface="Google Sans Medium"/>
              <a:cs typeface="Google Sans Medium"/>
              <a:sym typeface="Google Sans Medium"/>
            </a:endParaRPr>
          </a:p>
        </p:txBody>
      </p:sp>
      <p:sp>
        <p:nvSpPr>
          <p:cNvPr id="145" name="Google Shape;145;p5"/>
          <p:cNvSpPr/>
          <p:nvPr/>
        </p:nvSpPr>
        <p:spPr>
          <a:xfrm>
            <a:off x="2007944" y="3642450"/>
            <a:ext cx="368400" cy="368400"/>
          </a:xfrm>
          <a:prstGeom prst="ellipse">
            <a:avLst/>
          </a:prstGeom>
          <a:solidFill>
            <a:schemeClr val="l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5"/>
          <p:cNvSpPr/>
          <p:nvPr/>
        </p:nvSpPr>
        <p:spPr>
          <a:xfrm>
            <a:off x="2113895" y="3714852"/>
            <a:ext cx="156488" cy="223573"/>
          </a:xfrm>
          <a:custGeom>
            <a:rect b="b" l="l" r="r" t="t"/>
            <a:pathLst>
              <a:path extrusionOk="0" h="11908" w="8336">
                <a:moveTo>
                  <a:pt x="4430" y="1143"/>
                </a:moveTo>
                <a:lnTo>
                  <a:pt x="5001" y="1263"/>
                </a:lnTo>
                <a:lnTo>
                  <a:pt x="5525" y="1477"/>
                </a:lnTo>
                <a:lnTo>
                  <a:pt x="6025" y="1810"/>
                </a:lnTo>
                <a:lnTo>
                  <a:pt x="6239" y="2025"/>
                </a:lnTo>
                <a:lnTo>
                  <a:pt x="6454" y="2239"/>
                </a:lnTo>
                <a:lnTo>
                  <a:pt x="6787" y="2739"/>
                </a:lnTo>
                <a:lnTo>
                  <a:pt x="7002" y="3263"/>
                </a:lnTo>
                <a:lnTo>
                  <a:pt x="7121" y="3834"/>
                </a:lnTo>
                <a:lnTo>
                  <a:pt x="7144" y="4144"/>
                </a:lnTo>
                <a:lnTo>
                  <a:pt x="7121" y="4525"/>
                </a:lnTo>
                <a:lnTo>
                  <a:pt x="6954" y="5216"/>
                </a:lnTo>
                <a:lnTo>
                  <a:pt x="6644" y="5835"/>
                </a:lnTo>
                <a:lnTo>
                  <a:pt x="6168" y="6359"/>
                </a:lnTo>
                <a:lnTo>
                  <a:pt x="5858" y="6573"/>
                </a:lnTo>
                <a:lnTo>
                  <a:pt x="5311" y="6978"/>
                </a:lnTo>
                <a:lnTo>
                  <a:pt x="5311" y="8312"/>
                </a:lnTo>
                <a:lnTo>
                  <a:pt x="2905" y="8312"/>
                </a:lnTo>
                <a:lnTo>
                  <a:pt x="2905" y="6930"/>
                </a:lnTo>
                <a:lnTo>
                  <a:pt x="2405" y="6573"/>
                </a:lnTo>
                <a:lnTo>
                  <a:pt x="2096" y="6359"/>
                </a:lnTo>
                <a:lnTo>
                  <a:pt x="1619" y="5811"/>
                </a:lnTo>
                <a:lnTo>
                  <a:pt x="1286" y="5192"/>
                </a:lnTo>
                <a:lnTo>
                  <a:pt x="1143" y="4501"/>
                </a:lnTo>
                <a:lnTo>
                  <a:pt x="1119" y="4144"/>
                </a:lnTo>
                <a:lnTo>
                  <a:pt x="1119" y="3834"/>
                </a:lnTo>
                <a:lnTo>
                  <a:pt x="1238" y="3263"/>
                </a:lnTo>
                <a:lnTo>
                  <a:pt x="1453" y="2739"/>
                </a:lnTo>
                <a:lnTo>
                  <a:pt x="1810" y="2239"/>
                </a:lnTo>
                <a:lnTo>
                  <a:pt x="2024" y="2025"/>
                </a:lnTo>
                <a:lnTo>
                  <a:pt x="2239" y="1810"/>
                </a:lnTo>
                <a:lnTo>
                  <a:pt x="2715" y="1477"/>
                </a:lnTo>
                <a:lnTo>
                  <a:pt x="3239" y="1263"/>
                </a:lnTo>
                <a:lnTo>
                  <a:pt x="3810" y="1143"/>
                </a:lnTo>
                <a:close/>
                <a:moveTo>
                  <a:pt x="4168" y="0"/>
                </a:moveTo>
                <a:lnTo>
                  <a:pt x="3715" y="24"/>
                </a:lnTo>
                <a:lnTo>
                  <a:pt x="2929" y="167"/>
                </a:lnTo>
                <a:lnTo>
                  <a:pt x="2191" y="477"/>
                </a:lnTo>
                <a:lnTo>
                  <a:pt x="1524" y="929"/>
                </a:lnTo>
                <a:lnTo>
                  <a:pt x="1215" y="1215"/>
                </a:lnTo>
                <a:lnTo>
                  <a:pt x="929" y="1525"/>
                </a:lnTo>
                <a:lnTo>
                  <a:pt x="453" y="2191"/>
                </a:lnTo>
                <a:lnTo>
                  <a:pt x="167" y="2930"/>
                </a:lnTo>
                <a:lnTo>
                  <a:pt x="0" y="3739"/>
                </a:lnTo>
                <a:lnTo>
                  <a:pt x="0" y="4168"/>
                </a:lnTo>
                <a:lnTo>
                  <a:pt x="0" y="4692"/>
                </a:lnTo>
                <a:lnTo>
                  <a:pt x="238" y="5644"/>
                </a:lnTo>
                <a:lnTo>
                  <a:pt x="667" y="6502"/>
                </a:lnTo>
                <a:lnTo>
                  <a:pt x="1357" y="7240"/>
                </a:lnTo>
                <a:lnTo>
                  <a:pt x="1786" y="7573"/>
                </a:lnTo>
                <a:lnTo>
                  <a:pt x="1786" y="8931"/>
                </a:lnTo>
                <a:lnTo>
                  <a:pt x="1810" y="9169"/>
                </a:lnTo>
                <a:lnTo>
                  <a:pt x="1953" y="9359"/>
                </a:lnTo>
                <a:lnTo>
                  <a:pt x="2120" y="9502"/>
                </a:lnTo>
                <a:lnTo>
                  <a:pt x="2382" y="9526"/>
                </a:lnTo>
                <a:lnTo>
                  <a:pt x="5954" y="9526"/>
                </a:lnTo>
                <a:lnTo>
                  <a:pt x="6168" y="9502"/>
                </a:lnTo>
                <a:lnTo>
                  <a:pt x="6359" y="9359"/>
                </a:lnTo>
                <a:lnTo>
                  <a:pt x="6501" y="9169"/>
                </a:lnTo>
                <a:lnTo>
                  <a:pt x="6549" y="8931"/>
                </a:lnTo>
                <a:lnTo>
                  <a:pt x="6549" y="7573"/>
                </a:lnTo>
                <a:lnTo>
                  <a:pt x="6954" y="7240"/>
                </a:lnTo>
                <a:lnTo>
                  <a:pt x="7645" y="6526"/>
                </a:lnTo>
                <a:lnTo>
                  <a:pt x="8073" y="5668"/>
                </a:lnTo>
                <a:lnTo>
                  <a:pt x="8311" y="4716"/>
                </a:lnTo>
                <a:lnTo>
                  <a:pt x="8335" y="4168"/>
                </a:lnTo>
                <a:lnTo>
                  <a:pt x="8311" y="3739"/>
                </a:lnTo>
                <a:lnTo>
                  <a:pt x="8145" y="2930"/>
                </a:lnTo>
                <a:lnTo>
                  <a:pt x="7859" y="2191"/>
                </a:lnTo>
                <a:lnTo>
                  <a:pt x="7383" y="1525"/>
                </a:lnTo>
                <a:lnTo>
                  <a:pt x="7097" y="1215"/>
                </a:lnTo>
                <a:lnTo>
                  <a:pt x="6787" y="929"/>
                </a:lnTo>
                <a:lnTo>
                  <a:pt x="6120" y="477"/>
                </a:lnTo>
                <a:lnTo>
                  <a:pt x="5382" y="167"/>
                </a:lnTo>
                <a:lnTo>
                  <a:pt x="4596" y="24"/>
                </a:lnTo>
                <a:lnTo>
                  <a:pt x="4168" y="0"/>
                </a:lnTo>
                <a:close/>
                <a:moveTo>
                  <a:pt x="2382" y="10717"/>
                </a:moveTo>
                <a:lnTo>
                  <a:pt x="2382" y="11312"/>
                </a:lnTo>
                <a:lnTo>
                  <a:pt x="2382" y="11550"/>
                </a:lnTo>
                <a:lnTo>
                  <a:pt x="2524" y="11741"/>
                </a:lnTo>
                <a:lnTo>
                  <a:pt x="2691" y="11884"/>
                </a:lnTo>
                <a:lnTo>
                  <a:pt x="2929" y="11908"/>
                </a:lnTo>
                <a:lnTo>
                  <a:pt x="5358" y="11908"/>
                </a:lnTo>
                <a:lnTo>
                  <a:pt x="5596" y="11884"/>
                </a:lnTo>
                <a:lnTo>
                  <a:pt x="5763" y="11741"/>
                </a:lnTo>
                <a:lnTo>
                  <a:pt x="5906" y="11550"/>
                </a:lnTo>
                <a:lnTo>
                  <a:pt x="5954" y="11312"/>
                </a:lnTo>
                <a:lnTo>
                  <a:pt x="5954" y="10717"/>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7" name="Google Shape;147;p5"/>
          <p:cNvGrpSpPr/>
          <p:nvPr/>
        </p:nvGrpSpPr>
        <p:grpSpPr>
          <a:xfrm>
            <a:off x="8114616" y="3777498"/>
            <a:ext cx="1188368" cy="1188307"/>
            <a:chOff x="2284573" y="754068"/>
            <a:chExt cx="599853" cy="599851"/>
          </a:xfrm>
        </p:grpSpPr>
        <p:sp>
          <p:nvSpPr>
            <p:cNvPr id="148" name="Google Shape;148;p5"/>
            <p:cNvSpPr/>
            <p:nvPr/>
          </p:nvSpPr>
          <p:spPr>
            <a:xfrm rot="2724266">
              <a:off x="2372452" y="841871"/>
              <a:ext cx="424095" cy="424245"/>
            </a:xfrm>
            <a:custGeom>
              <a:rect b="b" l="l" r="r" t="t"/>
              <a:pathLst>
                <a:path extrusionOk="0" h="564666" w="564467">
                  <a:moveTo>
                    <a:pt x="464448" y="0"/>
                  </a:moveTo>
                  <a:cubicBezTo>
                    <a:pt x="519687" y="0"/>
                    <a:pt x="564467" y="44796"/>
                    <a:pt x="564467" y="100055"/>
                  </a:cubicBezTo>
                  <a:lnTo>
                    <a:pt x="564467" y="464612"/>
                  </a:lnTo>
                  <a:cubicBezTo>
                    <a:pt x="564467" y="519871"/>
                    <a:pt x="519687" y="564667"/>
                    <a:pt x="464448" y="564667"/>
                  </a:cubicBezTo>
                  <a:lnTo>
                    <a:pt x="100019" y="564667"/>
                  </a:lnTo>
                  <a:cubicBezTo>
                    <a:pt x="44780" y="564667"/>
                    <a:pt x="0" y="519871"/>
                    <a:pt x="0" y="464612"/>
                  </a:cubicBezTo>
                  <a:lnTo>
                    <a:pt x="0" y="100055"/>
                  </a:lnTo>
                  <a:cubicBezTo>
                    <a:pt x="0" y="44796"/>
                    <a:pt x="44780" y="0"/>
                    <a:pt x="100019" y="0"/>
                  </a:cubicBezTo>
                  <a:close/>
                </a:path>
              </a:pathLst>
            </a:custGeom>
            <a:solidFill>
              <a:schemeClr val="lt1"/>
            </a:solidFill>
            <a:ln cap="rnd" cmpd="sng" w="19050">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149" name="Google Shape;149;p5"/>
            <p:cNvSpPr/>
            <p:nvPr/>
          </p:nvSpPr>
          <p:spPr>
            <a:xfrm>
              <a:off x="2434373" y="897011"/>
              <a:ext cx="300722" cy="300828"/>
            </a:xfrm>
            <a:custGeom>
              <a:rect b="b" l="l" r="r" t="t"/>
              <a:pathLst>
                <a:path extrusionOk="0" h="401104" w="400962">
                  <a:moveTo>
                    <a:pt x="225682" y="14934"/>
                  </a:moveTo>
                  <a:lnTo>
                    <a:pt x="278350" y="111237"/>
                  </a:lnTo>
                  <a:cubicBezTo>
                    <a:pt x="280987" y="116060"/>
                    <a:pt x="284943" y="120018"/>
                    <a:pt x="289765" y="122656"/>
                  </a:cubicBezTo>
                  <a:lnTo>
                    <a:pt x="386034" y="175343"/>
                  </a:lnTo>
                  <a:cubicBezTo>
                    <a:pt x="405939" y="186226"/>
                    <a:pt x="405939" y="214837"/>
                    <a:pt x="386034" y="225762"/>
                  </a:cubicBezTo>
                  <a:lnTo>
                    <a:pt x="289765" y="278448"/>
                  </a:lnTo>
                  <a:cubicBezTo>
                    <a:pt x="284943" y="281086"/>
                    <a:pt x="280987" y="285044"/>
                    <a:pt x="278350" y="289867"/>
                  </a:cubicBezTo>
                  <a:lnTo>
                    <a:pt x="225682" y="386171"/>
                  </a:lnTo>
                  <a:cubicBezTo>
                    <a:pt x="214802" y="406082"/>
                    <a:pt x="186202" y="406082"/>
                    <a:pt x="175281" y="386171"/>
                  </a:cubicBezTo>
                  <a:lnTo>
                    <a:pt x="122613" y="289867"/>
                  </a:lnTo>
                  <a:cubicBezTo>
                    <a:pt x="119976" y="285044"/>
                    <a:pt x="116019" y="281086"/>
                    <a:pt x="111198" y="278448"/>
                  </a:cubicBezTo>
                  <a:lnTo>
                    <a:pt x="14929" y="225762"/>
                  </a:lnTo>
                  <a:cubicBezTo>
                    <a:pt x="-4976" y="214878"/>
                    <a:pt x="-4976" y="186268"/>
                    <a:pt x="14929" y="175343"/>
                  </a:cubicBezTo>
                  <a:lnTo>
                    <a:pt x="111198" y="122656"/>
                  </a:lnTo>
                  <a:cubicBezTo>
                    <a:pt x="116019" y="120018"/>
                    <a:pt x="119976" y="116060"/>
                    <a:pt x="122613" y="111237"/>
                  </a:cubicBezTo>
                  <a:lnTo>
                    <a:pt x="175281" y="14934"/>
                  </a:lnTo>
                  <a:cubicBezTo>
                    <a:pt x="186161" y="-4978"/>
                    <a:pt x="214761" y="-4978"/>
                    <a:pt x="225682" y="14934"/>
                  </a:cubicBezTo>
                  <a:close/>
                </a:path>
              </a:pathLst>
            </a:custGeom>
            <a:solidFill>
              <a:srgbClr val="4285F4"/>
            </a:solidFill>
            <a:ln cap="rnd" cmpd="sng" w="19050">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
        <p:nvSpPr>
          <p:cNvPr id="150" name="Google Shape;150;p5"/>
          <p:cNvSpPr/>
          <p:nvPr/>
        </p:nvSpPr>
        <p:spPr>
          <a:xfrm>
            <a:off x="187694" y="214774"/>
            <a:ext cx="1060456" cy="1116461"/>
          </a:xfrm>
          <a:custGeom>
            <a:rect b="b" l="l" r="r" t="t"/>
            <a:pathLst>
              <a:path extrusionOk="0" h="988019" w="938457">
                <a:moveTo>
                  <a:pt x="859703" y="0"/>
                </a:moveTo>
                <a:lnTo>
                  <a:pt x="298038" y="0"/>
                </a:lnTo>
                <a:cubicBezTo>
                  <a:pt x="254561" y="0"/>
                  <a:pt x="219284" y="35289"/>
                  <a:pt x="219284" y="78782"/>
                </a:cubicBezTo>
                <a:lnTo>
                  <a:pt x="219284" y="210580"/>
                </a:lnTo>
                <a:lnTo>
                  <a:pt x="78837" y="210580"/>
                </a:lnTo>
                <a:cubicBezTo>
                  <a:pt x="35318" y="210580"/>
                  <a:pt x="0" y="245828"/>
                  <a:pt x="0" y="289321"/>
                </a:cubicBezTo>
                <a:lnTo>
                  <a:pt x="0" y="959402"/>
                </a:lnTo>
                <a:cubicBezTo>
                  <a:pt x="0" y="984261"/>
                  <a:pt x="29548" y="997206"/>
                  <a:pt x="47846" y="980510"/>
                </a:cubicBezTo>
                <a:lnTo>
                  <a:pt x="236840" y="807156"/>
                </a:lnTo>
                <a:lnTo>
                  <a:pt x="640460" y="807156"/>
                </a:lnTo>
                <a:cubicBezTo>
                  <a:pt x="683979" y="807156"/>
                  <a:pt x="719174" y="771826"/>
                  <a:pt x="719174" y="728415"/>
                </a:cubicBezTo>
                <a:lnTo>
                  <a:pt x="719174" y="596576"/>
                </a:lnTo>
                <a:lnTo>
                  <a:pt x="859703" y="596576"/>
                </a:lnTo>
                <a:cubicBezTo>
                  <a:pt x="903181" y="596576"/>
                  <a:pt x="938457" y="561328"/>
                  <a:pt x="938457" y="517794"/>
                </a:cubicBezTo>
                <a:lnTo>
                  <a:pt x="938457" y="78782"/>
                </a:lnTo>
                <a:cubicBezTo>
                  <a:pt x="938457" y="35289"/>
                  <a:pt x="903181" y="0"/>
                  <a:pt x="859703" y="0"/>
                </a:cubicBezTo>
                <a:close/>
              </a:path>
            </a:pathLst>
          </a:custGeom>
          <a:solidFill>
            <a:schemeClr val="lt1"/>
          </a:solidFill>
          <a:ln cap="rnd" cmpd="sng" w="19050">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151" name="Google Shape;151;p5"/>
          <p:cNvSpPr/>
          <p:nvPr/>
        </p:nvSpPr>
        <p:spPr>
          <a:xfrm>
            <a:off x="435539" y="452784"/>
            <a:ext cx="564875" cy="436174"/>
          </a:xfrm>
          <a:custGeom>
            <a:rect b="b" l="l" r="r" t="t"/>
            <a:pathLst>
              <a:path extrusionOk="0" h="385995" w="499889">
                <a:moveTo>
                  <a:pt x="499890" y="78741"/>
                </a:moveTo>
                <a:lnTo>
                  <a:pt x="499890" y="385995"/>
                </a:lnTo>
                <a:lnTo>
                  <a:pt x="78754" y="385995"/>
                </a:lnTo>
                <a:cubicBezTo>
                  <a:pt x="35277" y="385995"/>
                  <a:pt x="0" y="350747"/>
                  <a:pt x="0" y="307213"/>
                </a:cubicBezTo>
                <a:lnTo>
                  <a:pt x="0" y="0"/>
                </a:lnTo>
                <a:lnTo>
                  <a:pt x="421177" y="0"/>
                </a:lnTo>
                <a:cubicBezTo>
                  <a:pt x="464696" y="0"/>
                  <a:pt x="499890" y="35248"/>
                  <a:pt x="499890" y="78741"/>
                </a:cubicBezTo>
                <a:close/>
              </a:path>
            </a:pathLst>
          </a:custGeom>
          <a:solidFill>
            <a:srgbClr val="4285F4"/>
          </a:solidFill>
          <a:ln cap="rnd" cmpd="sng" w="19050">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nvGrpSpPr>
          <p:cNvPr id="152" name="Google Shape;152;p5"/>
          <p:cNvGrpSpPr/>
          <p:nvPr/>
        </p:nvGrpSpPr>
        <p:grpSpPr>
          <a:xfrm>
            <a:off x="4133236" y="1012278"/>
            <a:ext cx="877584" cy="877522"/>
            <a:chOff x="2284573" y="754068"/>
            <a:chExt cx="599853" cy="599851"/>
          </a:xfrm>
        </p:grpSpPr>
        <p:sp>
          <p:nvSpPr>
            <p:cNvPr id="153" name="Google Shape;153;p5"/>
            <p:cNvSpPr/>
            <p:nvPr/>
          </p:nvSpPr>
          <p:spPr>
            <a:xfrm rot="2724266">
              <a:off x="2372452" y="841871"/>
              <a:ext cx="424095" cy="424245"/>
            </a:xfrm>
            <a:custGeom>
              <a:rect b="b" l="l" r="r" t="t"/>
              <a:pathLst>
                <a:path extrusionOk="0" h="564666" w="564467">
                  <a:moveTo>
                    <a:pt x="464448" y="0"/>
                  </a:moveTo>
                  <a:cubicBezTo>
                    <a:pt x="519687" y="0"/>
                    <a:pt x="564467" y="44796"/>
                    <a:pt x="564467" y="100055"/>
                  </a:cubicBezTo>
                  <a:lnTo>
                    <a:pt x="564467" y="464612"/>
                  </a:lnTo>
                  <a:cubicBezTo>
                    <a:pt x="564467" y="519871"/>
                    <a:pt x="519687" y="564667"/>
                    <a:pt x="464448" y="564667"/>
                  </a:cubicBezTo>
                  <a:lnTo>
                    <a:pt x="100019" y="564667"/>
                  </a:lnTo>
                  <a:cubicBezTo>
                    <a:pt x="44780" y="564667"/>
                    <a:pt x="0" y="519871"/>
                    <a:pt x="0" y="464612"/>
                  </a:cubicBezTo>
                  <a:lnTo>
                    <a:pt x="0" y="100055"/>
                  </a:lnTo>
                  <a:cubicBezTo>
                    <a:pt x="0" y="44796"/>
                    <a:pt x="44780" y="0"/>
                    <a:pt x="100019" y="0"/>
                  </a:cubicBezTo>
                  <a:close/>
                </a:path>
              </a:pathLst>
            </a:custGeom>
            <a:solidFill>
              <a:schemeClr val="lt1"/>
            </a:solidFill>
            <a:ln cap="rnd" cmpd="sng" w="19050">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154" name="Google Shape;154;p5"/>
            <p:cNvSpPr/>
            <p:nvPr/>
          </p:nvSpPr>
          <p:spPr>
            <a:xfrm>
              <a:off x="2434373" y="897011"/>
              <a:ext cx="300722" cy="300828"/>
            </a:xfrm>
            <a:custGeom>
              <a:rect b="b" l="l" r="r" t="t"/>
              <a:pathLst>
                <a:path extrusionOk="0" h="401104" w="400962">
                  <a:moveTo>
                    <a:pt x="225682" y="14934"/>
                  </a:moveTo>
                  <a:lnTo>
                    <a:pt x="278350" y="111237"/>
                  </a:lnTo>
                  <a:cubicBezTo>
                    <a:pt x="280987" y="116060"/>
                    <a:pt x="284943" y="120018"/>
                    <a:pt x="289765" y="122656"/>
                  </a:cubicBezTo>
                  <a:lnTo>
                    <a:pt x="386034" y="175343"/>
                  </a:lnTo>
                  <a:cubicBezTo>
                    <a:pt x="405939" y="186226"/>
                    <a:pt x="405939" y="214837"/>
                    <a:pt x="386034" y="225762"/>
                  </a:cubicBezTo>
                  <a:lnTo>
                    <a:pt x="289765" y="278448"/>
                  </a:lnTo>
                  <a:cubicBezTo>
                    <a:pt x="284943" y="281086"/>
                    <a:pt x="280987" y="285044"/>
                    <a:pt x="278350" y="289867"/>
                  </a:cubicBezTo>
                  <a:lnTo>
                    <a:pt x="225682" y="386171"/>
                  </a:lnTo>
                  <a:cubicBezTo>
                    <a:pt x="214802" y="406082"/>
                    <a:pt x="186202" y="406082"/>
                    <a:pt x="175281" y="386171"/>
                  </a:cubicBezTo>
                  <a:lnTo>
                    <a:pt x="122613" y="289867"/>
                  </a:lnTo>
                  <a:cubicBezTo>
                    <a:pt x="119976" y="285044"/>
                    <a:pt x="116019" y="281086"/>
                    <a:pt x="111198" y="278448"/>
                  </a:cubicBezTo>
                  <a:lnTo>
                    <a:pt x="14929" y="225762"/>
                  </a:lnTo>
                  <a:cubicBezTo>
                    <a:pt x="-4976" y="214878"/>
                    <a:pt x="-4976" y="186268"/>
                    <a:pt x="14929" y="175343"/>
                  </a:cubicBezTo>
                  <a:lnTo>
                    <a:pt x="111198" y="122656"/>
                  </a:lnTo>
                  <a:cubicBezTo>
                    <a:pt x="116019" y="120018"/>
                    <a:pt x="119976" y="116060"/>
                    <a:pt x="122613" y="111237"/>
                  </a:cubicBezTo>
                  <a:lnTo>
                    <a:pt x="175281" y="14934"/>
                  </a:lnTo>
                  <a:cubicBezTo>
                    <a:pt x="186161" y="-4978"/>
                    <a:pt x="214761" y="-4978"/>
                    <a:pt x="225682" y="14934"/>
                  </a:cubicBezTo>
                  <a:close/>
                </a:path>
              </a:pathLst>
            </a:custGeom>
            <a:solidFill>
              <a:srgbClr val="4285F4"/>
            </a:solidFill>
            <a:ln cap="rnd" cmpd="sng" w="19050">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6"/>
          <p:cNvSpPr/>
          <p:nvPr/>
        </p:nvSpPr>
        <p:spPr>
          <a:xfrm>
            <a:off x="360000" y="660250"/>
            <a:ext cx="9489600" cy="809400"/>
          </a:xfrm>
          <a:prstGeom prst="roundRect">
            <a:avLst>
              <a:gd fmla="val 50000" name="adj"/>
            </a:avLst>
          </a:prstGeom>
          <a:solidFill>
            <a:srgbClr val="FFFFFF"/>
          </a:solidFill>
          <a:ln cap="flat" cmpd="sng" w="9525">
            <a:solidFill>
              <a:srgbClr val="4285F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60" name="Google Shape;160;p6"/>
          <p:cNvCxnSpPr>
            <a:stCxn id="161" idx="1"/>
          </p:cNvCxnSpPr>
          <p:nvPr/>
        </p:nvCxnSpPr>
        <p:spPr>
          <a:xfrm>
            <a:off x="360000" y="360000"/>
            <a:ext cx="8787900" cy="0"/>
          </a:xfrm>
          <a:prstGeom prst="straightConnector1">
            <a:avLst/>
          </a:prstGeom>
          <a:noFill/>
          <a:ln cap="flat" cmpd="sng" w="9525">
            <a:solidFill>
              <a:schemeClr val="accent1"/>
            </a:solidFill>
            <a:prstDash val="solid"/>
            <a:round/>
            <a:headEnd len="sm" w="sm" type="none"/>
            <a:tailEnd len="sm" w="sm" type="none"/>
          </a:ln>
        </p:spPr>
      </p:cxnSp>
      <p:sp>
        <p:nvSpPr>
          <p:cNvPr id="161" name="Google Shape;161;p6"/>
          <p:cNvSpPr/>
          <p:nvPr/>
        </p:nvSpPr>
        <p:spPr>
          <a:xfrm>
            <a:off x="360000" y="269700"/>
            <a:ext cx="1224900" cy="1806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6"/>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
        <p:nvSpPr>
          <p:cNvPr id="163" name="Google Shape;163;p6"/>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6"/>
          <p:cNvSpPr txBox="1"/>
          <p:nvPr/>
        </p:nvSpPr>
        <p:spPr>
          <a:xfrm>
            <a:off x="1241499" y="713339"/>
            <a:ext cx="5370000" cy="7389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000"/>
              <a:buFont typeface="Arial"/>
              <a:buNone/>
            </a:pPr>
            <a:r>
              <a:rPr b="0" i="0" lang="en-GB" sz="4000" u="none" cap="none" strike="noStrike">
                <a:solidFill>
                  <a:schemeClr val="accent1"/>
                </a:solidFill>
                <a:latin typeface="Google Sans Medium"/>
                <a:ea typeface="Google Sans Medium"/>
                <a:cs typeface="Google Sans Medium"/>
                <a:sym typeface="Google Sans Medium"/>
              </a:rPr>
              <a:t>Mis on tehisintellekt?</a:t>
            </a:r>
            <a:endParaRPr b="0" i="0" sz="4000" u="none" cap="none" strike="noStrike">
              <a:solidFill>
                <a:schemeClr val="accent1"/>
              </a:solidFill>
              <a:latin typeface="Google Sans Medium"/>
              <a:ea typeface="Google Sans Medium"/>
              <a:cs typeface="Google Sans Medium"/>
              <a:sym typeface="Google Sans Medium"/>
            </a:endParaRPr>
          </a:p>
        </p:txBody>
      </p:sp>
      <p:sp>
        <p:nvSpPr>
          <p:cNvPr id="165" name="Google Shape;165;p6"/>
          <p:cNvSpPr txBox="1"/>
          <p:nvPr/>
        </p:nvSpPr>
        <p:spPr>
          <a:xfrm>
            <a:off x="756625" y="1769900"/>
            <a:ext cx="4761600" cy="2265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700"/>
              <a:buFont typeface="Arial"/>
              <a:buNone/>
            </a:pPr>
            <a:r>
              <a:rPr b="0" i="0" lang="en-GB" sz="1700" u="none" cap="none" strike="noStrike">
                <a:solidFill>
                  <a:srgbClr val="202124"/>
                </a:solidFill>
                <a:latin typeface="Google Sans SemiBold"/>
                <a:ea typeface="Google Sans SemiBold"/>
                <a:cs typeface="Google Sans SemiBold"/>
                <a:sym typeface="Google Sans SemiBold"/>
              </a:rPr>
              <a:t>Tehisintellekt (lühendatult TI/AI) on arvutisüsteem, mis </a:t>
            </a:r>
            <a:r>
              <a:rPr b="0" i="0" lang="en-GB" sz="1700" u="none" cap="none" strike="noStrike">
                <a:solidFill>
                  <a:schemeClr val="accent1"/>
                </a:solidFill>
                <a:latin typeface="Google Sans SemiBold"/>
                <a:ea typeface="Google Sans SemiBold"/>
                <a:cs typeface="Google Sans SemiBold"/>
                <a:sym typeface="Google Sans SemiBold"/>
              </a:rPr>
              <a:t>tuvastab andmetes mustreid, et teha prognoose, tegutseda või luua sisu.</a:t>
            </a:r>
            <a:endParaRPr b="0" i="0" sz="1700" u="none" cap="none" strike="noStrike">
              <a:solidFill>
                <a:schemeClr val="accent1"/>
              </a:solidFill>
              <a:latin typeface="Google Sans SemiBold"/>
              <a:ea typeface="Google Sans SemiBold"/>
              <a:cs typeface="Google Sans SemiBold"/>
              <a:sym typeface="Google Sans SemiBold"/>
            </a:endParaRPr>
          </a:p>
          <a:p>
            <a:pPr indent="0" lvl="0" marL="0" marR="0" rtl="0" algn="l">
              <a:lnSpc>
                <a:spcPct val="125000"/>
              </a:lnSpc>
              <a:spcBef>
                <a:spcPts val="2000"/>
              </a:spcBef>
              <a:spcAft>
                <a:spcPts val="2000"/>
              </a:spcAft>
              <a:buClr>
                <a:srgbClr val="000000"/>
              </a:buClr>
              <a:buSzPts val="1400"/>
              <a:buFont typeface="Arial"/>
              <a:buNone/>
            </a:pPr>
            <a:r>
              <a:rPr b="0" i="0" lang="en-GB" sz="1400" u="none" cap="none" strike="noStrike">
                <a:solidFill>
                  <a:srgbClr val="202124"/>
                </a:solidFill>
                <a:latin typeface="Google Sans"/>
                <a:ea typeface="Google Sans"/>
                <a:cs typeface="Google Sans"/>
                <a:sym typeface="Google Sans"/>
              </a:rPr>
              <a:t>Näiteks kasutavad mõned meteoroloogid tehisintellekti abi ilmaennustuste koostamiseks. Analüüsides varasemaid ilmamustreid ja viies läbi simulatsioone, suudab tehisintellekt ennustada tulevasi ilmastikuolusid.</a:t>
            </a:r>
            <a:endParaRPr b="0" i="0" sz="1700" u="none" cap="none" strike="noStrike">
              <a:solidFill>
                <a:srgbClr val="202124"/>
              </a:solidFill>
              <a:latin typeface="Google Sans"/>
              <a:ea typeface="Google Sans"/>
              <a:cs typeface="Google Sans"/>
              <a:sym typeface="Google Sans"/>
            </a:endParaRPr>
          </a:p>
        </p:txBody>
      </p:sp>
      <p:sp>
        <p:nvSpPr>
          <p:cNvPr id="166" name="Google Shape;166;p6"/>
          <p:cNvSpPr/>
          <p:nvPr/>
        </p:nvSpPr>
        <p:spPr>
          <a:xfrm>
            <a:off x="388925" y="1805099"/>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4285F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pic>
        <p:nvPicPr>
          <p:cNvPr id="167" name="Google Shape;167;p6" title="Screenshot 2025-03-19 at 3.35.29 pm.png"/>
          <p:cNvPicPr preferRelativeResize="0"/>
          <p:nvPr/>
        </p:nvPicPr>
        <p:blipFill rotWithShape="1">
          <a:blip r:embed="rId3">
            <a:alphaModFix/>
          </a:blip>
          <a:srcRect b="0" l="19221" r="24710" t="0"/>
          <a:stretch/>
        </p:blipFill>
        <p:spPr>
          <a:xfrm>
            <a:off x="5883000" y="1664475"/>
            <a:ext cx="2901000" cy="3011400"/>
          </a:xfrm>
          <a:prstGeom prst="roundRect">
            <a:avLst>
              <a:gd fmla="val 3461" name="adj"/>
            </a:avLst>
          </a:prstGeom>
          <a:noFill/>
          <a:ln>
            <a:noFill/>
          </a:ln>
        </p:spPr>
      </p:pic>
      <p:grpSp>
        <p:nvGrpSpPr>
          <p:cNvPr id="168" name="Google Shape;168;p6"/>
          <p:cNvGrpSpPr/>
          <p:nvPr/>
        </p:nvGrpSpPr>
        <p:grpSpPr>
          <a:xfrm>
            <a:off x="644265" y="798047"/>
            <a:ext cx="500517" cy="500456"/>
            <a:chOff x="2284573" y="754068"/>
            <a:chExt cx="599853" cy="599851"/>
          </a:xfrm>
        </p:grpSpPr>
        <p:sp>
          <p:nvSpPr>
            <p:cNvPr id="169" name="Google Shape;169;p6"/>
            <p:cNvSpPr/>
            <p:nvPr/>
          </p:nvSpPr>
          <p:spPr>
            <a:xfrm rot="2724266">
              <a:off x="2372452" y="841871"/>
              <a:ext cx="424095" cy="424245"/>
            </a:xfrm>
            <a:custGeom>
              <a:rect b="b" l="l" r="r" t="t"/>
              <a:pathLst>
                <a:path extrusionOk="0" h="564666" w="564467">
                  <a:moveTo>
                    <a:pt x="464448" y="0"/>
                  </a:moveTo>
                  <a:cubicBezTo>
                    <a:pt x="519687" y="0"/>
                    <a:pt x="564467" y="44796"/>
                    <a:pt x="564467" y="100055"/>
                  </a:cubicBezTo>
                  <a:lnTo>
                    <a:pt x="564467" y="464612"/>
                  </a:lnTo>
                  <a:cubicBezTo>
                    <a:pt x="564467" y="519871"/>
                    <a:pt x="519687" y="564667"/>
                    <a:pt x="464448" y="564667"/>
                  </a:cubicBezTo>
                  <a:lnTo>
                    <a:pt x="100019" y="564667"/>
                  </a:lnTo>
                  <a:cubicBezTo>
                    <a:pt x="44780" y="564667"/>
                    <a:pt x="0" y="519871"/>
                    <a:pt x="0" y="464612"/>
                  </a:cubicBezTo>
                  <a:lnTo>
                    <a:pt x="0" y="100055"/>
                  </a:lnTo>
                  <a:cubicBezTo>
                    <a:pt x="0" y="44796"/>
                    <a:pt x="44780" y="0"/>
                    <a:pt x="100019" y="0"/>
                  </a:cubicBezTo>
                  <a:close/>
                </a:path>
              </a:pathLst>
            </a:custGeom>
            <a:solidFill>
              <a:schemeClr val="lt1"/>
            </a:solidFill>
            <a:ln cap="rnd" cmpd="sng" w="9525">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170" name="Google Shape;170;p6"/>
            <p:cNvSpPr/>
            <p:nvPr/>
          </p:nvSpPr>
          <p:spPr>
            <a:xfrm>
              <a:off x="2434373" y="897011"/>
              <a:ext cx="300722" cy="300828"/>
            </a:xfrm>
            <a:custGeom>
              <a:rect b="b" l="l" r="r" t="t"/>
              <a:pathLst>
                <a:path extrusionOk="0" h="401104" w="400962">
                  <a:moveTo>
                    <a:pt x="225682" y="14934"/>
                  </a:moveTo>
                  <a:lnTo>
                    <a:pt x="278350" y="111237"/>
                  </a:lnTo>
                  <a:cubicBezTo>
                    <a:pt x="280987" y="116060"/>
                    <a:pt x="284943" y="120018"/>
                    <a:pt x="289765" y="122656"/>
                  </a:cubicBezTo>
                  <a:lnTo>
                    <a:pt x="386034" y="175343"/>
                  </a:lnTo>
                  <a:cubicBezTo>
                    <a:pt x="405939" y="186226"/>
                    <a:pt x="405939" y="214837"/>
                    <a:pt x="386034" y="225762"/>
                  </a:cubicBezTo>
                  <a:lnTo>
                    <a:pt x="289765" y="278448"/>
                  </a:lnTo>
                  <a:cubicBezTo>
                    <a:pt x="284943" y="281086"/>
                    <a:pt x="280987" y="285044"/>
                    <a:pt x="278350" y="289867"/>
                  </a:cubicBezTo>
                  <a:lnTo>
                    <a:pt x="225682" y="386171"/>
                  </a:lnTo>
                  <a:cubicBezTo>
                    <a:pt x="214802" y="406082"/>
                    <a:pt x="186202" y="406082"/>
                    <a:pt x="175281" y="386171"/>
                  </a:cubicBezTo>
                  <a:lnTo>
                    <a:pt x="122613" y="289867"/>
                  </a:lnTo>
                  <a:cubicBezTo>
                    <a:pt x="119976" y="285044"/>
                    <a:pt x="116019" y="281086"/>
                    <a:pt x="111198" y="278448"/>
                  </a:cubicBezTo>
                  <a:lnTo>
                    <a:pt x="14929" y="225762"/>
                  </a:lnTo>
                  <a:cubicBezTo>
                    <a:pt x="-4976" y="214878"/>
                    <a:pt x="-4976" y="186268"/>
                    <a:pt x="14929" y="175343"/>
                  </a:cubicBezTo>
                  <a:lnTo>
                    <a:pt x="111198" y="122656"/>
                  </a:lnTo>
                  <a:cubicBezTo>
                    <a:pt x="116019" y="120018"/>
                    <a:pt x="119976" y="116060"/>
                    <a:pt x="122613" y="111237"/>
                  </a:cubicBezTo>
                  <a:lnTo>
                    <a:pt x="175281" y="14934"/>
                  </a:lnTo>
                  <a:cubicBezTo>
                    <a:pt x="186161" y="-4978"/>
                    <a:pt x="214761" y="-4978"/>
                    <a:pt x="225682" y="14934"/>
                  </a:cubicBezTo>
                  <a:close/>
                </a:path>
              </a:pathLst>
            </a:custGeom>
            <a:solidFill>
              <a:srgbClr val="4285F4"/>
            </a:solidFill>
            <a:ln cap="rnd" cmpd="sng" w="9525">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7"/>
          <p:cNvSpPr/>
          <p:nvPr/>
        </p:nvSpPr>
        <p:spPr>
          <a:xfrm>
            <a:off x="360000" y="660250"/>
            <a:ext cx="9489600" cy="809400"/>
          </a:xfrm>
          <a:prstGeom prst="roundRect">
            <a:avLst>
              <a:gd fmla="val 50000" name="adj"/>
            </a:avLst>
          </a:prstGeom>
          <a:solidFill>
            <a:srgbClr val="FFFFFF"/>
          </a:solidFill>
          <a:ln cap="flat" cmpd="sng" w="9525">
            <a:solidFill>
              <a:srgbClr val="4285F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7"/>
          <p:cNvSpPr txBox="1"/>
          <p:nvPr/>
        </p:nvSpPr>
        <p:spPr>
          <a:xfrm>
            <a:off x="1241500" y="713350"/>
            <a:ext cx="7902600" cy="7110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3800"/>
              <a:buFont typeface="Arial"/>
              <a:buNone/>
            </a:pPr>
            <a:r>
              <a:rPr b="0" i="0" lang="en-GB" sz="3800" u="none" cap="none" strike="noStrike">
                <a:solidFill>
                  <a:schemeClr val="accent1"/>
                </a:solidFill>
                <a:latin typeface="Google Sans Medium"/>
                <a:ea typeface="Google Sans Medium"/>
                <a:cs typeface="Google Sans Medium"/>
                <a:sym typeface="Google Sans Medium"/>
              </a:rPr>
              <a:t>Mis on generatiivne tehisintellekt?</a:t>
            </a:r>
            <a:endParaRPr b="0" i="0" sz="3800" u="none" cap="none" strike="noStrike">
              <a:solidFill>
                <a:schemeClr val="accent1"/>
              </a:solidFill>
              <a:latin typeface="Google Sans Medium"/>
              <a:ea typeface="Google Sans Medium"/>
              <a:cs typeface="Google Sans Medium"/>
              <a:sym typeface="Google Sans Medium"/>
            </a:endParaRPr>
          </a:p>
        </p:txBody>
      </p:sp>
      <p:sp>
        <p:nvSpPr>
          <p:cNvPr id="177" name="Google Shape;177;p7"/>
          <p:cNvSpPr txBox="1"/>
          <p:nvPr/>
        </p:nvSpPr>
        <p:spPr>
          <a:xfrm>
            <a:off x="756625" y="2104700"/>
            <a:ext cx="3910500" cy="19998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700"/>
              <a:buFont typeface="Arial"/>
              <a:buNone/>
            </a:pPr>
            <a:r>
              <a:rPr b="0" i="1" lang="en-GB" sz="1700" u="none" cap="none" strike="noStrike">
                <a:solidFill>
                  <a:srgbClr val="202124"/>
                </a:solidFill>
                <a:latin typeface="Google Sans SemiBold"/>
                <a:ea typeface="Google Sans SemiBold"/>
                <a:cs typeface="Google Sans SemiBold"/>
                <a:sym typeface="Google Sans SemiBold"/>
              </a:rPr>
              <a:t>Gemini </a:t>
            </a:r>
            <a:r>
              <a:rPr b="0" i="0" lang="en-GB" sz="1700" u="none" cap="none" strike="noStrike">
                <a:solidFill>
                  <a:srgbClr val="202124"/>
                </a:solidFill>
                <a:latin typeface="Google Sans SemiBold"/>
                <a:ea typeface="Google Sans SemiBold"/>
                <a:cs typeface="Google Sans SemiBold"/>
                <a:sym typeface="Google Sans SemiBold"/>
              </a:rPr>
              <a:t>on generatiivse tehisintellekti platvorm.</a:t>
            </a:r>
            <a:endParaRPr b="0" i="0" sz="1700" u="none" cap="none" strike="noStrike">
              <a:solidFill>
                <a:srgbClr val="202124"/>
              </a:solidFill>
              <a:latin typeface="Google Sans SemiBold"/>
              <a:ea typeface="Google Sans SemiBold"/>
              <a:cs typeface="Google Sans SemiBold"/>
              <a:sym typeface="Google Sans SemiBold"/>
            </a:endParaRPr>
          </a:p>
          <a:p>
            <a:pPr indent="0" lvl="0" marL="0" marR="0" rtl="0" algn="l">
              <a:lnSpc>
                <a:spcPct val="125000"/>
              </a:lnSpc>
              <a:spcBef>
                <a:spcPts val="2000"/>
              </a:spcBef>
              <a:spcAft>
                <a:spcPts val="2000"/>
              </a:spcAft>
              <a:buClr>
                <a:srgbClr val="000000"/>
              </a:buClr>
              <a:buSzPts val="1700"/>
              <a:buFont typeface="Arial"/>
              <a:buNone/>
            </a:pPr>
            <a:r>
              <a:rPr b="0" i="0" lang="en-GB" sz="1700" u="none" cap="none" strike="noStrike">
                <a:solidFill>
                  <a:srgbClr val="202124"/>
                </a:solidFill>
                <a:latin typeface="Google Sans"/>
                <a:ea typeface="Google Sans"/>
                <a:cs typeface="Google Sans"/>
                <a:sym typeface="Google Sans"/>
              </a:rPr>
              <a:t>See tähendab, et see suudab luua uut sisu, näiteks teksti ja pilte, ning leida linke muusikale, helifailidele ja videotele.</a:t>
            </a:r>
            <a:endParaRPr b="0" i="0" sz="1700" u="none" cap="none" strike="noStrike">
              <a:solidFill>
                <a:srgbClr val="202124"/>
              </a:solidFill>
              <a:latin typeface="Google Sans"/>
              <a:ea typeface="Google Sans"/>
              <a:cs typeface="Google Sans"/>
              <a:sym typeface="Google Sans"/>
            </a:endParaRPr>
          </a:p>
        </p:txBody>
      </p:sp>
      <p:sp>
        <p:nvSpPr>
          <p:cNvPr id="178" name="Google Shape;178;p7"/>
          <p:cNvSpPr/>
          <p:nvPr/>
        </p:nvSpPr>
        <p:spPr>
          <a:xfrm>
            <a:off x="388925" y="2117349"/>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4285F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179" name="Google Shape;179;p7"/>
          <p:cNvSpPr/>
          <p:nvPr/>
        </p:nvSpPr>
        <p:spPr>
          <a:xfrm>
            <a:off x="388925" y="3005226"/>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4285F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180" name="Google Shape;180;p7"/>
          <p:cNvSpPr/>
          <p:nvPr/>
        </p:nvSpPr>
        <p:spPr>
          <a:xfrm>
            <a:off x="5883000" y="1664475"/>
            <a:ext cx="2901000" cy="3011400"/>
          </a:xfrm>
          <a:prstGeom prst="roundRect">
            <a:avLst>
              <a:gd fmla="val 5911" name="adj"/>
            </a:avLst>
          </a:prstGeom>
          <a:solidFill>
            <a:srgbClr val="2E3030"/>
          </a:solidFill>
          <a:ln>
            <a:noFill/>
          </a:ln>
        </p:spPr>
        <p:txBody>
          <a:bodyPr anchorCtr="0" anchor="ctr" bIns="0" lIns="378000" spcFirstLastPara="1" rIns="378000" wrap="square" tIns="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Google Sans"/>
              <a:ea typeface="Google Sans"/>
              <a:cs typeface="Google Sans"/>
              <a:sym typeface="Google Sans"/>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Google Sans"/>
              <a:ea typeface="Google Sans"/>
              <a:cs typeface="Google Sans"/>
              <a:sym typeface="Google Sans"/>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Google Sans"/>
              <a:ea typeface="Google Sans"/>
              <a:cs typeface="Google Sans"/>
              <a:sym typeface="Google Sans"/>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Google Sans"/>
              <a:ea typeface="Google Sans"/>
              <a:cs typeface="Google Sans"/>
              <a:sym typeface="Google Sans"/>
            </a:endParaRPr>
          </a:p>
        </p:txBody>
      </p:sp>
      <p:cxnSp>
        <p:nvCxnSpPr>
          <p:cNvPr id="181" name="Google Shape;181;p7"/>
          <p:cNvCxnSpPr>
            <a:stCxn id="182" idx="1"/>
          </p:cNvCxnSpPr>
          <p:nvPr/>
        </p:nvCxnSpPr>
        <p:spPr>
          <a:xfrm>
            <a:off x="360000" y="360000"/>
            <a:ext cx="8787900" cy="0"/>
          </a:xfrm>
          <a:prstGeom prst="straightConnector1">
            <a:avLst/>
          </a:prstGeom>
          <a:noFill/>
          <a:ln cap="flat" cmpd="sng" w="9525">
            <a:solidFill>
              <a:schemeClr val="accent1"/>
            </a:solidFill>
            <a:prstDash val="solid"/>
            <a:round/>
            <a:headEnd len="sm" w="sm" type="none"/>
            <a:tailEnd len="sm" w="sm" type="none"/>
          </a:ln>
        </p:spPr>
      </p:cxnSp>
      <p:sp>
        <p:nvSpPr>
          <p:cNvPr id="182" name="Google Shape;182;p7"/>
          <p:cNvSpPr/>
          <p:nvPr/>
        </p:nvSpPr>
        <p:spPr>
          <a:xfrm>
            <a:off x="360000" y="269700"/>
            <a:ext cx="1224900" cy="1806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7"/>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4" name="Google Shape;184;p7" title="Gemini Prompt 1.png"/>
          <p:cNvPicPr preferRelativeResize="0"/>
          <p:nvPr/>
        </p:nvPicPr>
        <p:blipFill rotWithShape="1">
          <a:blip r:embed="rId3">
            <a:alphaModFix/>
          </a:blip>
          <a:srcRect b="0" l="0" r="0" t="0"/>
          <a:stretch/>
        </p:blipFill>
        <p:spPr>
          <a:xfrm>
            <a:off x="5883000" y="2265738"/>
            <a:ext cx="2901000" cy="2410200"/>
          </a:xfrm>
          <a:prstGeom prst="roundRect">
            <a:avLst>
              <a:gd fmla="val 7043" name="adj"/>
            </a:avLst>
          </a:prstGeom>
          <a:noFill/>
          <a:ln>
            <a:noFill/>
          </a:ln>
        </p:spPr>
      </p:pic>
      <p:grpSp>
        <p:nvGrpSpPr>
          <p:cNvPr id="185" name="Google Shape;185;p7"/>
          <p:cNvGrpSpPr/>
          <p:nvPr/>
        </p:nvGrpSpPr>
        <p:grpSpPr>
          <a:xfrm>
            <a:off x="644265" y="798047"/>
            <a:ext cx="500517" cy="500456"/>
            <a:chOff x="2284573" y="754068"/>
            <a:chExt cx="599853" cy="599851"/>
          </a:xfrm>
        </p:grpSpPr>
        <p:sp>
          <p:nvSpPr>
            <p:cNvPr id="186" name="Google Shape;186;p7"/>
            <p:cNvSpPr/>
            <p:nvPr/>
          </p:nvSpPr>
          <p:spPr>
            <a:xfrm rot="2724266">
              <a:off x="2372452" y="841871"/>
              <a:ext cx="424095" cy="424245"/>
            </a:xfrm>
            <a:custGeom>
              <a:rect b="b" l="l" r="r" t="t"/>
              <a:pathLst>
                <a:path extrusionOk="0" h="564666" w="564467">
                  <a:moveTo>
                    <a:pt x="464448" y="0"/>
                  </a:moveTo>
                  <a:cubicBezTo>
                    <a:pt x="519687" y="0"/>
                    <a:pt x="564467" y="44796"/>
                    <a:pt x="564467" y="100055"/>
                  </a:cubicBezTo>
                  <a:lnTo>
                    <a:pt x="564467" y="464612"/>
                  </a:lnTo>
                  <a:cubicBezTo>
                    <a:pt x="564467" y="519871"/>
                    <a:pt x="519687" y="564667"/>
                    <a:pt x="464448" y="564667"/>
                  </a:cubicBezTo>
                  <a:lnTo>
                    <a:pt x="100019" y="564667"/>
                  </a:lnTo>
                  <a:cubicBezTo>
                    <a:pt x="44780" y="564667"/>
                    <a:pt x="0" y="519871"/>
                    <a:pt x="0" y="464612"/>
                  </a:cubicBezTo>
                  <a:lnTo>
                    <a:pt x="0" y="100055"/>
                  </a:lnTo>
                  <a:cubicBezTo>
                    <a:pt x="0" y="44796"/>
                    <a:pt x="44780" y="0"/>
                    <a:pt x="100019" y="0"/>
                  </a:cubicBezTo>
                  <a:close/>
                </a:path>
              </a:pathLst>
            </a:custGeom>
            <a:solidFill>
              <a:schemeClr val="lt1"/>
            </a:solidFill>
            <a:ln cap="rnd" cmpd="sng" w="9525">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187" name="Google Shape;187;p7"/>
            <p:cNvSpPr/>
            <p:nvPr/>
          </p:nvSpPr>
          <p:spPr>
            <a:xfrm>
              <a:off x="2434373" y="897011"/>
              <a:ext cx="300722" cy="300828"/>
            </a:xfrm>
            <a:custGeom>
              <a:rect b="b" l="l" r="r" t="t"/>
              <a:pathLst>
                <a:path extrusionOk="0" h="401104" w="400962">
                  <a:moveTo>
                    <a:pt x="225682" y="14934"/>
                  </a:moveTo>
                  <a:lnTo>
                    <a:pt x="278350" y="111237"/>
                  </a:lnTo>
                  <a:cubicBezTo>
                    <a:pt x="280987" y="116060"/>
                    <a:pt x="284943" y="120018"/>
                    <a:pt x="289765" y="122656"/>
                  </a:cubicBezTo>
                  <a:lnTo>
                    <a:pt x="386034" y="175343"/>
                  </a:lnTo>
                  <a:cubicBezTo>
                    <a:pt x="405939" y="186226"/>
                    <a:pt x="405939" y="214837"/>
                    <a:pt x="386034" y="225762"/>
                  </a:cubicBezTo>
                  <a:lnTo>
                    <a:pt x="289765" y="278448"/>
                  </a:lnTo>
                  <a:cubicBezTo>
                    <a:pt x="284943" y="281086"/>
                    <a:pt x="280987" y="285044"/>
                    <a:pt x="278350" y="289867"/>
                  </a:cubicBezTo>
                  <a:lnTo>
                    <a:pt x="225682" y="386171"/>
                  </a:lnTo>
                  <a:cubicBezTo>
                    <a:pt x="214802" y="406082"/>
                    <a:pt x="186202" y="406082"/>
                    <a:pt x="175281" y="386171"/>
                  </a:cubicBezTo>
                  <a:lnTo>
                    <a:pt x="122613" y="289867"/>
                  </a:lnTo>
                  <a:cubicBezTo>
                    <a:pt x="119976" y="285044"/>
                    <a:pt x="116019" y="281086"/>
                    <a:pt x="111198" y="278448"/>
                  </a:cubicBezTo>
                  <a:lnTo>
                    <a:pt x="14929" y="225762"/>
                  </a:lnTo>
                  <a:cubicBezTo>
                    <a:pt x="-4976" y="214878"/>
                    <a:pt x="-4976" y="186268"/>
                    <a:pt x="14929" y="175343"/>
                  </a:cubicBezTo>
                  <a:lnTo>
                    <a:pt x="111198" y="122656"/>
                  </a:lnTo>
                  <a:cubicBezTo>
                    <a:pt x="116019" y="120018"/>
                    <a:pt x="119976" y="116060"/>
                    <a:pt x="122613" y="111237"/>
                  </a:cubicBezTo>
                  <a:lnTo>
                    <a:pt x="175281" y="14934"/>
                  </a:lnTo>
                  <a:cubicBezTo>
                    <a:pt x="186161" y="-4978"/>
                    <a:pt x="214761" y="-4978"/>
                    <a:pt x="225682" y="14934"/>
                  </a:cubicBezTo>
                  <a:close/>
                </a:path>
              </a:pathLst>
            </a:custGeom>
            <a:solidFill>
              <a:srgbClr val="4285F4"/>
            </a:solidFill>
            <a:ln cap="rnd" cmpd="sng" w="9525">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
        <p:nvSpPr>
          <p:cNvPr id="188" name="Google Shape;188;p7"/>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8"/>
          <p:cNvSpPr/>
          <p:nvPr/>
        </p:nvSpPr>
        <p:spPr>
          <a:xfrm>
            <a:off x="360000" y="660250"/>
            <a:ext cx="9489600" cy="809400"/>
          </a:xfrm>
          <a:prstGeom prst="roundRect">
            <a:avLst>
              <a:gd fmla="val 50000" name="adj"/>
            </a:avLst>
          </a:prstGeom>
          <a:solidFill>
            <a:srgbClr val="FFFFFF"/>
          </a:solidFill>
          <a:ln cap="flat" cmpd="sng" w="9525">
            <a:solidFill>
              <a:srgbClr val="4285F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8"/>
          <p:cNvSpPr txBox="1"/>
          <p:nvPr/>
        </p:nvSpPr>
        <p:spPr>
          <a:xfrm>
            <a:off x="1241499" y="713339"/>
            <a:ext cx="5370000" cy="7389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000"/>
              <a:buFont typeface="Arial"/>
              <a:buNone/>
            </a:pPr>
            <a:r>
              <a:rPr b="0" i="0" lang="en-GB" sz="4000" u="none" cap="none" strike="noStrike">
                <a:solidFill>
                  <a:schemeClr val="accent1"/>
                </a:solidFill>
                <a:latin typeface="Google Sans Medium"/>
                <a:ea typeface="Google Sans Medium"/>
                <a:cs typeface="Google Sans Medium"/>
                <a:sym typeface="Google Sans Medium"/>
              </a:rPr>
              <a:t>See areneb pidevalt.</a:t>
            </a:r>
            <a:endParaRPr b="0" i="0" sz="4000" u="none" cap="none" strike="noStrike">
              <a:solidFill>
                <a:schemeClr val="accent1"/>
              </a:solidFill>
              <a:latin typeface="Google Sans Medium"/>
              <a:ea typeface="Google Sans Medium"/>
              <a:cs typeface="Google Sans Medium"/>
              <a:sym typeface="Google Sans Medium"/>
            </a:endParaRPr>
          </a:p>
        </p:txBody>
      </p:sp>
      <p:grpSp>
        <p:nvGrpSpPr>
          <p:cNvPr id="195" name="Google Shape;195;p8"/>
          <p:cNvGrpSpPr/>
          <p:nvPr/>
        </p:nvGrpSpPr>
        <p:grpSpPr>
          <a:xfrm>
            <a:off x="388925" y="1653200"/>
            <a:ext cx="5447900" cy="987600"/>
            <a:chOff x="388925" y="1805600"/>
            <a:chExt cx="5447900" cy="987600"/>
          </a:xfrm>
        </p:grpSpPr>
        <p:sp>
          <p:nvSpPr>
            <p:cNvPr id="196" name="Google Shape;196;p8"/>
            <p:cNvSpPr txBox="1"/>
            <p:nvPr/>
          </p:nvSpPr>
          <p:spPr>
            <a:xfrm>
              <a:off x="756625" y="1805600"/>
              <a:ext cx="5080200" cy="9876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2000"/>
                </a:spcAft>
                <a:buClr>
                  <a:srgbClr val="000000"/>
                </a:buClr>
                <a:buSzPts val="1600"/>
                <a:buFont typeface="Arial"/>
                <a:buNone/>
              </a:pPr>
              <a:r>
                <a:rPr b="0" i="0" lang="en-GB" sz="1600" u="none" cap="none" strike="noStrike">
                  <a:solidFill>
                    <a:srgbClr val="202124"/>
                  </a:solidFill>
                  <a:latin typeface="Google Sans SemiBold"/>
                  <a:ea typeface="Google Sans SemiBold"/>
                  <a:cs typeface="Google Sans SemiBold"/>
                  <a:sym typeface="Google Sans SemiBold"/>
                </a:rPr>
                <a:t>Kuna meie maailm on pidevas muutumises, areneb ka </a:t>
              </a:r>
              <a:r>
                <a:rPr b="0" i="1" lang="en-GB" sz="1600" u="none" cap="none" strike="noStrike">
                  <a:solidFill>
                    <a:srgbClr val="202124"/>
                  </a:solidFill>
                  <a:latin typeface="Google Sans SemiBold"/>
                  <a:ea typeface="Google Sans SemiBold"/>
                  <a:cs typeface="Google Sans SemiBold"/>
                  <a:sym typeface="Google Sans SemiBold"/>
                </a:rPr>
                <a:t>Gemini</a:t>
              </a:r>
              <a:r>
                <a:rPr b="0" i="0" lang="en-GB" sz="1600" u="none" cap="none" strike="noStrike">
                  <a:solidFill>
                    <a:srgbClr val="202124"/>
                  </a:solidFill>
                  <a:latin typeface="Google Sans SemiBold"/>
                  <a:ea typeface="Google Sans SemiBold"/>
                  <a:cs typeface="Google Sans SemiBold"/>
                  <a:sym typeface="Google Sans SemiBold"/>
                </a:rPr>
                <a:t>.</a:t>
              </a:r>
              <a:endParaRPr b="0" i="0" sz="1600" u="none" cap="none" strike="noStrike">
                <a:solidFill>
                  <a:srgbClr val="202124"/>
                </a:solidFill>
                <a:latin typeface="Google Sans SemiBold"/>
                <a:ea typeface="Google Sans SemiBold"/>
                <a:cs typeface="Google Sans SemiBold"/>
                <a:sym typeface="Google Sans SemiBold"/>
              </a:endParaRPr>
            </a:p>
          </p:txBody>
        </p:sp>
        <p:sp>
          <p:nvSpPr>
            <p:cNvPr id="197" name="Google Shape;197;p8"/>
            <p:cNvSpPr/>
            <p:nvPr/>
          </p:nvSpPr>
          <p:spPr>
            <a:xfrm>
              <a:off x="388925" y="1831576"/>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4285F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grpSp>
      <p:sp>
        <p:nvSpPr>
          <p:cNvPr id="198" name="Google Shape;198;p8"/>
          <p:cNvSpPr/>
          <p:nvPr/>
        </p:nvSpPr>
        <p:spPr>
          <a:xfrm>
            <a:off x="5883000" y="1664475"/>
            <a:ext cx="2901000" cy="3011400"/>
          </a:xfrm>
          <a:prstGeom prst="roundRect">
            <a:avLst>
              <a:gd fmla="val 5911" name="adj"/>
            </a:avLst>
          </a:prstGeom>
          <a:solidFill>
            <a:schemeClr val="dk2"/>
          </a:solidFill>
          <a:ln>
            <a:noFill/>
          </a:ln>
        </p:spPr>
        <p:txBody>
          <a:bodyPr anchorCtr="0" anchor="ctr" bIns="0" lIns="378000" spcFirstLastPara="1" rIns="378000" wrap="square" tIns="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Google Sans"/>
              <a:ea typeface="Google Sans"/>
              <a:cs typeface="Google Sans"/>
              <a:sym typeface="Google Sans"/>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Google Sans"/>
              <a:ea typeface="Google Sans"/>
              <a:cs typeface="Google Sans"/>
              <a:sym typeface="Google Sans"/>
            </a:endParaRPr>
          </a:p>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Google Sans"/>
                <a:ea typeface="Google Sans"/>
                <a:cs typeface="Google Sans"/>
                <a:sym typeface="Google Sans"/>
              </a:rPr>
              <a:t>Insert image / screenshot / gif of Gemini (maybe someone typing in a prompt)</a:t>
            </a:r>
            <a:endParaRPr b="0" i="0" sz="1600" u="none" cap="none" strike="noStrike">
              <a:solidFill>
                <a:srgbClr val="000000"/>
              </a:solidFill>
              <a:latin typeface="Google Sans"/>
              <a:ea typeface="Google Sans"/>
              <a:cs typeface="Google Sans"/>
              <a:sym typeface="Google Sans"/>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Google Sans"/>
              <a:ea typeface="Google Sans"/>
              <a:cs typeface="Google Sans"/>
              <a:sym typeface="Google Sans"/>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Google Sans"/>
              <a:ea typeface="Google Sans"/>
              <a:cs typeface="Google Sans"/>
              <a:sym typeface="Google Sans"/>
            </a:endParaRPr>
          </a:p>
        </p:txBody>
      </p:sp>
      <p:grpSp>
        <p:nvGrpSpPr>
          <p:cNvPr id="199" name="Google Shape;199;p8"/>
          <p:cNvGrpSpPr/>
          <p:nvPr/>
        </p:nvGrpSpPr>
        <p:grpSpPr>
          <a:xfrm>
            <a:off x="388925" y="3523193"/>
            <a:ext cx="5187500" cy="883500"/>
            <a:chOff x="388925" y="2989793"/>
            <a:chExt cx="5187500" cy="883500"/>
          </a:xfrm>
        </p:grpSpPr>
        <p:sp>
          <p:nvSpPr>
            <p:cNvPr id="200" name="Google Shape;200;p8"/>
            <p:cNvSpPr/>
            <p:nvPr/>
          </p:nvSpPr>
          <p:spPr>
            <a:xfrm>
              <a:off x="388925" y="2995117"/>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4285F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201" name="Google Shape;201;p8"/>
            <p:cNvSpPr txBox="1"/>
            <p:nvPr/>
          </p:nvSpPr>
          <p:spPr>
            <a:xfrm>
              <a:off x="756625" y="2989793"/>
              <a:ext cx="4819800" cy="8835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500"/>
                </a:spcAft>
                <a:buClr>
                  <a:srgbClr val="000000"/>
                </a:buClr>
                <a:buSzPts val="1600"/>
                <a:buFont typeface="Arial"/>
                <a:buNone/>
              </a:pPr>
              <a:r>
                <a:rPr b="0" i="0" lang="en-GB" sz="1600" u="none" cap="none" strike="noStrike">
                  <a:solidFill>
                    <a:schemeClr val="dk1"/>
                  </a:solidFill>
                  <a:latin typeface="Google Sans"/>
                  <a:ea typeface="Google Sans"/>
                  <a:cs typeface="Google Sans"/>
                  <a:sym typeface="Google Sans"/>
                </a:rPr>
                <a:t>Kõikidel tehisintellekti mudelitel, nagu </a:t>
              </a:r>
              <a:r>
                <a:rPr b="0" i="1" lang="en-GB" sz="1600" u="none" cap="none" strike="noStrike">
                  <a:solidFill>
                    <a:schemeClr val="dk1"/>
                  </a:solidFill>
                  <a:latin typeface="Google Sans"/>
                  <a:ea typeface="Google Sans"/>
                  <a:cs typeface="Google Sans"/>
                  <a:sym typeface="Google Sans"/>
                </a:rPr>
                <a:t>Gemini</a:t>
              </a:r>
              <a:r>
                <a:rPr b="0" i="0" lang="en-GB" sz="1600" u="none" cap="none" strike="noStrike">
                  <a:solidFill>
                    <a:schemeClr val="dk1"/>
                  </a:solidFill>
                  <a:latin typeface="Google Sans"/>
                  <a:ea typeface="Google Sans"/>
                  <a:cs typeface="Google Sans"/>
                  <a:sym typeface="Google Sans"/>
                </a:rPr>
                <a:t>, puudub teadvus, võime iseseisvalt mõelda ning neil pole tundeid ega suutlikkust neist aru saada.</a:t>
              </a:r>
              <a:endParaRPr b="0" i="0" sz="1600" u="none" cap="none" strike="noStrike">
                <a:solidFill>
                  <a:srgbClr val="202124"/>
                </a:solidFill>
                <a:latin typeface="Google Sans SemiBold"/>
                <a:ea typeface="Google Sans SemiBold"/>
                <a:cs typeface="Google Sans SemiBold"/>
                <a:sym typeface="Google Sans SemiBold"/>
              </a:endParaRPr>
            </a:p>
          </p:txBody>
        </p:sp>
      </p:grpSp>
      <p:grpSp>
        <p:nvGrpSpPr>
          <p:cNvPr id="202" name="Google Shape;202;p8"/>
          <p:cNvGrpSpPr/>
          <p:nvPr/>
        </p:nvGrpSpPr>
        <p:grpSpPr>
          <a:xfrm>
            <a:off x="363500" y="2409000"/>
            <a:ext cx="5342350" cy="987600"/>
            <a:chOff x="291725" y="2740775"/>
            <a:chExt cx="5342350" cy="987600"/>
          </a:xfrm>
        </p:grpSpPr>
        <p:sp>
          <p:nvSpPr>
            <p:cNvPr id="203" name="Google Shape;203;p8"/>
            <p:cNvSpPr txBox="1"/>
            <p:nvPr/>
          </p:nvSpPr>
          <p:spPr>
            <a:xfrm>
              <a:off x="693675" y="2740775"/>
              <a:ext cx="4940400" cy="9876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2000"/>
                </a:spcAft>
                <a:buClr>
                  <a:srgbClr val="000000"/>
                </a:buClr>
                <a:buSzPts val="1600"/>
                <a:buFont typeface="Arial"/>
                <a:buNone/>
              </a:pPr>
              <a:r>
                <a:rPr b="0" i="0" lang="en-GB" sz="1600" u="none" cap="none" strike="noStrike">
                  <a:solidFill>
                    <a:srgbClr val="202124"/>
                  </a:solidFill>
                  <a:latin typeface="Google Sans"/>
                  <a:ea typeface="Google Sans"/>
                  <a:cs typeface="Google Sans"/>
                  <a:sym typeface="Google Sans"/>
                </a:rPr>
                <a:t>See tähendab, et vastus ehk väljund, mille sa </a:t>
              </a:r>
              <a:r>
                <a:rPr b="0" i="1" lang="en-GB" sz="1600" u="none" cap="none" strike="noStrike">
                  <a:solidFill>
                    <a:srgbClr val="202124"/>
                  </a:solidFill>
                  <a:latin typeface="Google Sans"/>
                  <a:ea typeface="Google Sans"/>
                  <a:cs typeface="Google Sans"/>
                  <a:sym typeface="Google Sans"/>
                </a:rPr>
                <a:t>Gemini-lt </a:t>
              </a:r>
              <a:r>
                <a:rPr b="0" i="0" lang="en-GB" sz="1600" u="none" cap="none" strike="noStrike">
                  <a:solidFill>
                    <a:srgbClr val="202124"/>
                  </a:solidFill>
                  <a:latin typeface="Google Sans"/>
                  <a:ea typeface="Google Sans"/>
                  <a:cs typeface="Google Sans"/>
                  <a:sym typeface="Google Sans"/>
                </a:rPr>
                <a:t>täna saad, võib olla märgatavalt erinev sellest, mille sa saaksid kahe aasta pärast.</a:t>
              </a:r>
              <a:endParaRPr b="0" i="0" sz="1600" u="none" cap="none" strike="noStrike">
                <a:solidFill>
                  <a:srgbClr val="202124"/>
                </a:solidFill>
                <a:latin typeface="Google Sans SemiBold"/>
                <a:ea typeface="Google Sans SemiBold"/>
                <a:cs typeface="Google Sans SemiBold"/>
                <a:sym typeface="Google Sans SemiBold"/>
              </a:endParaRPr>
            </a:p>
          </p:txBody>
        </p:sp>
        <p:sp>
          <p:nvSpPr>
            <p:cNvPr id="204" name="Google Shape;204;p8"/>
            <p:cNvSpPr/>
            <p:nvPr/>
          </p:nvSpPr>
          <p:spPr>
            <a:xfrm>
              <a:off x="291725" y="2784751"/>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4285F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grpSp>
      <p:cxnSp>
        <p:nvCxnSpPr>
          <p:cNvPr id="205" name="Google Shape;205;p8"/>
          <p:cNvCxnSpPr>
            <a:stCxn id="206" idx="1"/>
          </p:cNvCxnSpPr>
          <p:nvPr/>
        </p:nvCxnSpPr>
        <p:spPr>
          <a:xfrm>
            <a:off x="360000" y="360000"/>
            <a:ext cx="8787900" cy="0"/>
          </a:xfrm>
          <a:prstGeom prst="straightConnector1">
            <a:avLst/>
          </a:prstGeom>
          <a:noFill/>
          <a:ln cap="flat" cmpd="sng" w="9525">
            <a:solidFill>
              <a:schemeClr val="accent1"/>
            </a:solidFill>
            <a:prstDash val="solid"/>
            <a:round/>
            <a:headEnd len="sm" w="sm" type="none"/>
            <a:tailEnd len="sm" w="sm" type="none"/>
          </a:ln>
        </p:spPr>
      </p:cxnSp>
      <p:sp>
        <p:nvSpPr>
          <p:cNvPr id="206" name="Google Shape;206;p8"/>
          <p:cNvSpPr/>
          <p:nvPr/>
        </p:nvSpPr>
        <p:spPr>
          <a:xfrm>
            <a:off x="360000" y="269700"/>
            <a:ext cx="1224900" cy="1806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8"/>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08" name="Google Shape;208;p8" title="BTS_Keyword_Blog_Header.jpg"/>
          <p:cNvPicPr preferRelativeResize="0"/>
          <p:nvPr/>
        </p:nvPicPr>
        <p:blipFill rotWithShape="1">
          <a:blip r:embed="rId3">
            <a:alphaModFix/>
          </a:blip>
          <a:srcRect b="0" l="22835" r="22835" t="0"/>
          <a:stretch/>
        </p:blipFill>
        <p:spPr>
          <a:xfrm>
            <a:off x="5883000" y="1664475"/>
            <a:ext cx="2901000" cy="3011400"/>
          </a:xfrm>
          <a:prstGeom prst="roundRect">
            <a:avLst>
              <a:gd fmla="val 3461" name="adj"/>
            </a:avLst>
          </a:prstGeom>
          <a:noFill/>
          <a:ln>
            <a:noFill/>
          </a:ln>
        </p:spPr>
      </p:pic>
      <p:grpSp>
        <p:nvGrpSpPr>
          <p:cNvPr id="209" name="Google Shape;209;p8"/>
          <p:cNvGrpSpPr/>
          <p:nvPr/>
        </p:nvGrpSpPr>
        <p:grpSpPr>
          <a:xfrm>
            <a:off x="644265" y="798047"/>
            <a:ext cx="500517" cy="500456"/>
            <a:chOff x="2284573" y="754068"/>
            <a:chExt cx="599853" cy="599851"/>
          </a:xfrm>
        </p:grpSpPr>
        <p:sp>
          <p:nvSpPr>
            <p:cNvPr id="210" name="Google Shape;210;p8"/>
            <p:cNvSpPr/>
            <p:nvPr/>
          </p:nvSpPr>
          <p:spPr>
            <a:xfrm rot="2724266">
              <a:off x="2372452" y="841871"/>
              <a:ext cx="424095" cy="424245"/>
            </a:xfrm>
            <a:custGeom>
              <a:rect b="b" l="l" r="r" t="t"/>
              <a:pathLst>
                <a:path extrusionOk="0" h="564666" w="564467">
                  <a:moveTo>
                    <a:pt x="464448" y="0"/>
                  </a:moveTo>
                  <a:cubicBezTo>
                    <a:pt x="519687" y="0"/>
                    <a:pt x="564467" y="44796"/>
                    <a:pt x="564467" y="100055"/>
                  </a:cubicBezTo>
                  <a:lnTo>
                    <a:pt x="564467" y="464612"/>
                  </a:lnTo>
                  <a:cubicBezTo>
                    <a:pt x="564467" y="519871"/>
                    <a:pt x="519687" y="564667"/>
                    <a:pt x="464448" y="564667"/>
                  </a:cubicBezTo>
                  <a:lnTo>
                    <a:pt x="100019" y="564667"/>
                  </a:lnTo>
                  <a:cubicBezTo>
                    <a:pt x="44780" y="564667"/>
                    <a:pt x="0" y="519871"/>
                    <a:pt x="0" y="464612"/>
                  </a:cubicBezTo>
                  <a:lnTo>
                    <a:pt x="0" y="100055"/>
                  </a:lnTo>
                  <a:cubicBezTo>
                    <a:pt x="0" y="44796"/>
                    <a:pt x="44780" y="0"/>
                    <a:pt x="100019" y="0"/>
                  </a:cubicBezTo>
                  <a:close/>
                </a:path>
              </a:pathLst>
            </a:custGeom>
            <a:solidFill>
              <a:schemeClr val="lt1"/>
            </a:solidFill>
            <a:ln cap="rnd" cmpd="sng" w="9525">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211" name="Google Shape;211;p8"/>
            <p:cNvSpPr/>
            <p:nvPr/>
          </p:nvSpPr>
          <p:spPr>
            <a:xfrm>
              <a:off x="2434373" y="897011"/>
              <a:ext cx="300722" cy="300828"/>
            </a:xfrm>
            <a:custGeom>
              <a:rect b="b" l="l" r="r" t="t"/>
              <a:pathLst>
                <a:path extrusionOk="0" h="401104" w="400962">
                  <a:moveTo>
                    <a:pt x="225682" y="14934"/>
                  </a:moveTo>
                  <a:lnTo>
                    <a:pt x="278350" y="111237"/>
                  </a:lnTo>
                  <a:cubicBezTo>
                    <a:pt x="280987" y="116060"/>
                    <a:pt x="284943" y="120018"/>
                    <a:pt x="289765" y="122656"/>
                  </a:cubicBezTo>
                  <a:lnTo>
                    <a:pt x="386034" y="175343"/>
                  </a:lnTo>
                  <a:cubicBezTo>
                    <a:pt x="405939" y="186226"/>
                    <a:pt x="405939" y="214837"/>
                    <a:pt x="386034" y="225762"/>
                  </a:cubicBezTo>
                  <a:lnTo>
                    <a:pt x="289765" y="278448"/>
                  </a:lnTo>
                  <a:cubicBezTo>
                    <a:pt x="284943" y="281086"/>
                    <a:pt x="280987" y="285044"/>
                    <a:pt x="278350" y="289867"/>
                  </a:cubicBezTo>
                  <a:lnTo>
                    <a:pt x="225682" y="386171"/>
                  </a:lnTo>
                  <a:cubicBezTo>
                    <a:pt x="214802" y="406082"/>
                    <a:pt x="186202" y="406082"/>
                    <a:pt x="175281" y="386171"/>
                  </a:cubicBezTo>
                  <a:lnTo>
                    <a:pt x="122613" y="289867"/>
                  </a:lnTo>
                  <a:cubicBezTo>
                    <a:pt x="119976" y="285044"/>
                    <a:pt x="116019" y="281086"/>
                    <a:pt x="111198" y="278448"/>
                  </a:cubicBezTo>
                  <a:lnTo>
                    <a:pt x="14929" y="225762"/>
                  </a:lnTo>
                  <a:cubicBezTo>
                    <a:pt x="-4976" y="214878"/>
                    <a:pt x="-4976" y="186268"/>
                    <a:pt x="14929" y="175343"/>
                  </a:cubicBezTo>
                  <a:lnTo>
                    <a:pt x="111198" y="122656"/>
                  </a:lnTo>
                  <a:cubicBezTo>
                    <a:pt x="116019" y="120018"/>
                    <a:pt x="119976" y="116060"/>
                    <a:pt x="122613" y="111237"/>
                  </a:cubicBezTo>
                  <a:lnTo>
                    <a:pt x="175281" y="14934"/>
                  </a:lnTo>
                  <a:cubicBezTo>
                    <a:pt x="186161" y="-4978"/>
                    <a:pt x="214761" y="-4978"/>
                    <a:pt x="225682" y="14934"/>
                  </a:cubicBezTo>
                  <a:close/>
                </a:path>
              </a:pathLst>
            </a:custGeom>
            <a:solidFill>
              <a:srgbClr val="4285F4"/>
            </a:solidFill>
            <a:ln cap="rnd" cmpd="sng" w="9525">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
        <p:nvSpPr>
          <p:cNvPr id="212" name="Google Shape;212;p8"/>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9"/>
          <p:cNvSpPr/>
          <p:nvPr/>
        </p:nvSpPr>
        <p:spPr>
          <a:xfrm>
            <a:off x="360000" y="660250"/>
            <a:ext cx="9489600" cy="809400"/>
          </a:xfrm>
          <a:prstGeom prst="roundRect">
            <a:avLst>
              <a:gd fmla="val 50000" name="adj"/>
            </a:avLst>
          </a:prstGeom>
          <a:solidFill>
            <a:srgbClr val="FFFFFF"/>
          </a:solidFill>
          <a:ln cap="flat" cmpd="sng" w="9525">
            <a:solidFill>
              <a:srgbClr val="4285F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9"/>
          <p:cNvSpPr txBox="1"/>
          <p:nvPr/>
        </p:nvSpPr>
        <p:spPr>
          <a:xfrm>
            <a:off x="1241500" y="713350"/>
            <a:ext cx="7902600" cy="6972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3700"/>
              <a:buFont typeface="Arial"/>
              <a:buNone/>
            </a:pPr>
            <a:r>
              <a:rPr b="0" i="0" lang="en-GB" sz="3700" u="none" cap="none" strike="noStrike">
                <a:solidFill>
                  <a:schemeClr val="accent1"/>
                </a:solidFill>
                <a:latin typeface="Google Sans Medium"/>
                <a:ea typeface="Google Sans Medium"/>
                <a:cs typeface="Google Sans Medium"/>
                <a:sym typeface="Google Sans Medium"/>
              </a:rPr>
              <a:t>Tehisintellektil on suur potentsiaal.</a:t>
            </a:r>
            <a:endParaRPr b="0" i="0" sz="3700" u="none" cap="none" strike="noStrike">
              <a:solidFill>
                <a:schemeClr val="accent1"/>
              </a:solidFill>
              <a:latin typeface="Google Sans Medium"/>
              <a:ea typeface="Google Sans Medium"/>
              <a:cs typeface="Google Sans Medium"/>
              <a:sym typeface="Google Sans Medium"/>
            </a:endParaRPr>
          </a:p>
        </p:txBody>
      </p:sp>
      <p:grpSp>
        <p:nvGrpSpPr>
          <p:cNvPr id="219" name="Google Shape;219;p9"/>
          <p:cNvGrpSpPr/>
          <p:nvPr/>
        </p:nvGrpSpPr>
        <p:grpSpPr>
          <a:xfrm>
            <a:off x="388925" y="1805600"/>
            <a:ext cx="5187500" cy="987600"/>
            <a:chOff x="388925" y="1805600"/>
            <a:chExt cx="5187500" cy="987600"/>
          </a:xfrm>
        </p:grpSpPr>
        <p:sp>
          <p:nvSpPr>
            <p:cNvPr id="220" name="Google Shape;220;p9"/>
            <p:cNvSpPr txBox="1"/>
            <p:nvPr/>
          </p:nvSpPr>
          <p:spPr>
            <a:xfrm>
              <a:off x="756625" y="1805600"/>
              <a:ext cx="4819800" cy="9876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Kui püüad mõista mõnda keerulist mõistet, saad kasutada </a:t>
              </a:r>
              <a:r>
                <a:rPr b="0" i="1" lang="en-GB" sz="1500" u="none" cap="none" strike="noStrike">
                  <a:solidFill>
                    <a:srgbClr val="202124"/>
                  </a:solidFill>
                  <a:latin typeface="Google Sans"/>
                  <a:ea typeface="Google Sans"/>
                  <a:cs typeface="Google Sans"/>
                  <a:sym typeface="Google Sans"/>
                </a:rPr>
                <a:t>Gemini-t </a:t>
              </a:r>
              <a:r>
                <a:rPr b="0" i="0" lang="en-GB" sz="1500" u="none" cap="none" strike="noStrike">
                  <a:solidFill>
                    <a:srgbClr val="202124"/>
                  </a:solidFill>
                  <a:latin typeface="Google Sans"/>
                  <a:ea typeface="Google Sans"/>
                  <a:cs typeface="Google Sans"/>
                  <a:sym typeface="Google Sans"/>
                </a:rPr>
                <a:t>selle kokkuvõtmiseks või lihtsamalt selgitamiseks.</a:t>
              </a:r>
              <a:endParaRPr b="0" i="0" sz="1500" u="none" cap="none" strike="noStrike">
                <a:solidFill>
                  <a:srgbClr val="202124"/>
                </a:solidFill>
                <a:latin typeface="Google Sans"/>
                <a:ea typeface="Google Sans"/>
                <a:cs typeface="Google Sans"/>
                <a:sym typeface="Google Sans"/>
              </a:endParaRPr>
            </a:p>
            <a:p>
              <a:pPr indent="0" lvl="0" marL="0" marR="0" rtl="0" algn="l">
                <a:lnSpc>
                  <a:spcPct val="125000"/>
                </a:lnSpc>
                <a:spcBef>
                  <a:spcPts val="2000"/>
                </a:spcBef>
                <a:spcAft>
                  <a:spcPts val="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Kui sul on lennukaid ideid esitluse jaoks, kuid vajad abi nende struktureerimisel, saab </a:t>
              </a:r>
              <a:r>
                <a:rPr b="0" i="1" lang="en-GB" sz="1500" u="none" cap="none" strike="noStrike">
                  <a:solidFill>
                    <a:srgbClr val="202124"/>
                  </a:solidFill>
                  <a:latin typeface="Google Sans"/>
                  <a:ea typeface="Google Sans"/>
                  <a:cs typeface="Google Sans"/>
                  <a:sym typeface="Google Sans"/>
                </a:rPr>
                <a:t>Gemini </a:t>
              </a:r>
              <a:r>
                <a:rPr b="0" i="0" lang="en-GB" sz="1500" u="none" cap="none" strike="noStrike">
                  <a:solidFill>
                    <a:srgbClr val="202124"/>
                  </a:solidFill>
                  <a:latin typeface="Google Sans"/>
                  <a:ea typeface="Google Sans"/>
                  <a:cs typeface="Google Sans"/>
                  <a:sym typeface="Google Sans"/>
                </a:rPr>
                <a:t>pakkuda soovitusi, kuidas neid loogiliselt järjestada.</a:t>
              </a:r>
              <a:endParaRPr b="0" i="0" sz="1500" u="none" cap="none" strike="noStrike">
                <a:solidFill>
                  <a:srgbClr val="202124"/>
                </a:solidFill>
                <a:latin typeface="Google Sans"/>
                <a:ea typeface="Google Sans"/>
                <a:cs typeface="Google Sans"/>
                <a:sym typeface="Google Sans"/>
              </a:endParaRPr>
            </a:p>
            <a:p>
              <a:pPr indent="0" lvl="0" marL="0" marR="0" rtl="0" algn="l">
                <a:lnSpc>
                  <a:spcPct val="125000"/>
                </a:lnSpc>
                <a:spcBef>
                  <a:spcPts val="2000"/>
                </a:spcBef>
                <a:spcAft>
                  <a:spcPts val="0"/>
                </a:spcAft>
                <a:buClr>
                  <a:srgbClr val="000000"/>
                </a:buClr>
                <a:buSzPts val="1500"/>
                <a:buFont typeface="Arial"/>
                <a:buNone/>
              </a:pPr>
              <a:r>
                <a:rPr b="0" i="0" lang="en-GB" sz="1500" u="none" cap="none" strike="noStrike">
                  <a:solidFill>
                    <a:srgbClr val="202124"/>
                  </a:solidFill>
                  <a:latin typeface="Google Sans"/>
                  <a:ea typeface="Google Sans"/>
                  <a:cs typeface="Google Sans"/>
                  <a:sym typeface="Google Sans"/>
                </a:rPr>
                <a:t>Samuti suudab see selgitada grammatika- ja kirjavahemärgireegleid, et aidata sul aru saada, kuidas vältida vigu lauseehituses ja komakasutuses.</a:t>
              </a:r>
              <a:endParaRPr b="0" i="0" sz="1500" u="none" cap="none" strike="noStrike">
                <a:solidFill>
                  <a:srgbClr val="202124"/>
                </a:solidFill>
                <a:latin typeface="Google Sans"/>
                <a:ea typeface="Google Sans"/>
                <a:cs typeface="Google Sans"/>
                <a:sym typeface="Google Sans"/>
              </a:endParaRPr>
            </a:p>
            <a:p>
              <a:pPr indent="0" lvl="0" marL="0" marR="0" rtl="0" algn="l">
                <a:lnSpc>
                  <a:spcPct val="125000"/>
                </a:lnSpc>
                <a:spcBef>
                  <a:spcPts val="2000"/>
                </a:spcBef>
                <a:spcAft>
                  <a:spcPts val="2000"/>
                </a:spcAft>
                <a:buClr>
                  <a:srgbClr val="000000"/>
                </a:buClr>
                <a:buSzPts val="1600"/>
                <a:buFont typeface="Arial"/>
                <a:buNone/>
              </a:pPr>
              <a:r>
                <a:t/>
              </a:r>
              <a:endParaRPr b="0" i="0" sz="1600" u="none" cap="none" strike="noStrike">
                <a:solidFill>
                  <a:srgbClr val="202124"/>
                </a:solidFill>
                <a:latin typeface="Google Sans SemiBold"/>
                <a:ea typeface="Google Sans SemiBold"/>
                <a:cs typeface="Google Sans SemiBold"/>
                <a:sym typeface="Google Sans SemiBold"/>
              </a:endParaRPr>
            </a:p>
          </p:txBody>
        </p:sp>
        <p:sp>
          <p:nvSpPr>
            <p:cNvPr id="221" name="Google Shape;221;p9"/>
            <p:cNvSpPr/>
            <p:nvPr/>
          </p:nvSpPr>
          <p:spPr>
            <a:xfrm>
              <a:off x="388925" y="1831576"/>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4285F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grpSp>
      <p:sp>
        <p:nvSpPr>
          <p:cNvPr id="222" name="Google Shape;222;p9"/>
          <p:cNvSpPr/>
          <p:nvPr/>
        </p:nvSpPr>
        <p:spPr>
          <a:xfrm>
            <a:off x="363500" y="2910176"/>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4285F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sp>
        <p:nvSpPr>
          <p:cNvPr id="223" name="Google Shape;223;p9"/>
          <p:cNvSpPr/>
          <p:nvPr/>
        </p:nvSpPr>
        <p:spPr>
          <a:xfrm>
            <a:off x="363500" y="4053176"/>
            <a:ext cx="198755" cy="198755"/>
          </a:xfrm>
          <a:custGeom>
            <a:rect b="b" l="l" r="r" t="t"/>
            <a:pathLst>
              <a:path extrusionOk="0" h="127000" w="127000">
                <a:moveTo>
                  <a:pt x="63500" y="0"/>
                </a:moveTo>
                <a:lnTo>
                  <a:pt x="52070" y="11430"/>
                </a:lnTo>
                <a:lnTo>
                  <a:pt x="96520" y="55880"/>
                </a:lnTo>
                <a:lnTo>
                  <a:pt x="0" y="55880"/>
                </a:lnTo>
                <a:lnTo>
                  <a:pt x="0" y="71755"/>
                </a:lnTo>
                <a:lnTo>
                  <a:pt x="96520" y="71755"/>
                </a:lnTo>
                <a:lnTo>
                  <a:pt x="52070" y="115570"/>
                </a:lnTo>
                <a:lnTo>
                  <a:pt x="63500" y="127000"/>
                </a:lnTo>
                <a:lnTo>
                  <a:pt x="127000" y="63500"/>
                </a:lnTo>
                <a:lnTo>
                  <a:pt x="63500" y="0"/>
                </a:lnTo>
                <a:close/>
              </a:path>
            </a:pathLst>
          </a:custGeom>
          <a:solidFill>
            <a:srgbClr val="4285F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285F4"/>
                </a:solidFill>
                <a:latin typeface="Arial"/>
                <a:ea typeface="Arial"/>
                <a:cs typeface="Arial"/>
                <a:sym typeface="Arial"/>
              </a:rPr>
              <a:t>            </a:t>
            </a:r>
            <a:endParaRPr b="0" i="0" sz="1400" u="none" cap="none" strike="noStrike">
              <a:solidFill>
                <a:srgbClr val="4285F4"/>
              </a:solidFill>
              <a:latin typeface="Arial"/>
              <a:ea typeface="Arial"/>
              <a:cs typeface="Arial"/>
              <a:sym typeface="Arial"/>
            </a:endParaRPr>
          </a:p>
        </p:txBody>
      </p:sp>
      <p:cxnSp>
        <p:nvCxnSpPr>
          <p:cNvPr id="224" name="Google Shape;224;p9"/>
          <p:cNvCxnSpPr>
            <a:stCxn id="225" idx="1"/>
          </p:cNvCxnSpPr>
          <p:nvPr/>
        </p:nvCxnSpPr>
        <p:spPr>
          <a:xfrm>
            <a:off x="360000" y="360000"/>
            <a:ext cx="8787900" cy="0"/>
          </a:xfrm>
          <a:prstGeom prst="straightConnector1">
            <a:avLst/>
          </a:prstGeom>
          <a:noFill/>
          <a:ln cap="flat" cmpd="sng" w="9525">
            <a:solidFill>
              <a:schemeClr val="accent1"/>
            </a:solidFill>
            <a:prstDash val="solid"/>
            <a:round/>
            <a:headEnd len="sm" w="sm" type="none"/>
            <a:tailEnd len="sm" w="sm" type="none"/>
          </a:ln>
        </p:spPr>
      </p:cxnSp>
      <p:sp>
        <p:nvSpPr>
          <p:cNvPr id="225" name="Google Shape;225;p9"/>
          <p:cNvSpPr/>
          <p:nvPr/>
        </p:nvSpPr>
        <p:spPr>
          <a:xfrm>
            <a:off x="360000" y="269700"/>
            <a:ext cx="1224900" cy="180600"/>
          </a:xfrm>
          <a:prstGeom prst="roundRect">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9"/>
          <p:cNvSpPr/>
          <p:nvPr/>
        </p:nvSpPr>
        <p:spPr>
          <a:xfrm>
            <a:off x="439699" y="311425"/>
            <a:ext cx="97200" cy="97200"/>
          </a:xfrm>
          <a:prstGeom prst="star4">
            <a:avLst>
              <a:gd fmla="val 21765"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7" name="Google Shape;227;p9"/>
          <p:cNvPicPr preferRelativeResize="0"/>
          <p:nvPr/>
        </p:nvPicPr>
        <p:blipFill rotWithShape="1">
          <a:blip r:embed="rId3">
            <a:alphaModFix/>
          </a:blip>
          <a:srcRect b="0" l="0" r="0" t="0"/>
          <a:stretch/>
        </p:blipFill>
        <p:spPr>
          <a:xfrm>
            <a:off x="5882998" y="1664475"/>
            <a:ext cx="2901000" cy="2994000"/>
          </a:xfrm>
          <a:prstGeom prst="roundRect">
            <a:avLst>
              <a:gd fmla="val 6093" name="adj"/>
            </a:avLst>
          </a:prstGeom>
          <a:noFill/>
          <a:ln>
            <a:noFill/>
          </a:ln>
        </p:spPr>
      </p:pic>
      <p:grpSp>
        <p:nvGrpSpPr>
          <p:cNvPr id="228" name="Google Shape;228;p9"/>
          <p:cNvGrpSpPr/>
          <p:nvPr/>
        </p:nvGrpSpPr>
        <p:grpSpPr>
          <a:xfrm>
            <a:off x="644265" y="798047"/>
            <a:ext cx="500517" cy="500456"/>
            <a:chOff x="2284573" y="754068"/>
            <a:chExt cx="599853" cy="599851"/>
          </a:xfrm>
        </p:grpSpPr>
        <p:sp>
          <p:nvSpPr>
            <p:cNvPr id="229" name="Google Shape;229;p9"/>
            <p:cNvSpPr/>
            <p:nvPr/>
          </p:nvSpPr>
          <p:spPr>
            <a:xfrm rot="2724266">
              <a:off x="2372452" y="841871"/>
              <a:ext cx="424095" cy="424245"/>
            </a:xfrm>
            <a:custGeom>
              <a:rect b="b" l="l" r="r" t="t"/>
              <a:pathLst>
                <a:path extrusionOk="0" h="564666" w="564467">
                  <a:moveTo>
                    <a:pt x="464448" y="0"/>
                  </a:moveTo>
                  <a:cubicBezTo>
                    <a:pt x="519687" y="0"/>
                    <a:pt x="564467" y="44796"/>
                    <a:pt x="564467" y="100055"/>
                  </a:cubicBezTo>
                  <a:lnTo>
                    <a:pt x="564467" y="464612"/>
                  </a:lnTo>
                  <a:cubicBezTo>
                    <a:pt x="564467" y="519871"/>
                    <a:pt x="519687" y="564667"/>
                    <a:pt x="464448" y="564667"/>
                  </a:cubicBezTo>
                  <a:lnTo>
                    <a:pt x="100019" y="564667"/>
                  </a:lnTo>
                  <a:cubicBezTo>
                    <a:pt x="44780" y="564667"/>
                    <a:pt x="0" y="519871"/>
                    <a:pt x="0" y="464612"/>
                  </a:cubicBezTo>
                  <a:lnTo>
                    <a:pt x="0" y="100055"/>
                  </a:lnTo>
                  <a:cubicBezTo>
                    <a:pt x="0" y="44796"/>
                    <a:pt x="44780" y="0"/>
                    <a:pt x="100019" y="0"/>
                  </a:cubicBezTo>
                  <a:close/>
                </a:path>
              </a:pathLst>
            </a:custGeom>
            <a:solidFill>
              <a:schemeClr val="lt1"/>
            </a:solidFill>
            <a:ln cap="rnd" cmpd="sng" w="9525">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sp>
          <p:nvSpPr>
            <p:cNvPr id="230" name="Google Shape;230;p9"/>
            <p:cNvSpPr/>
            <p:nvPr/>
          </p:nvSpPr>
          <p:spPr>
            <a:xfrm>
              <a:off x="2434373" y="897011"/>
              <a:ext cx="300722" cy="300828"/>
            </a:xfrm>
            <a:custGeom>
              <a:rect b="b" l="l" r="r" t="t"/>
              <a:pathLst>
                <a:path extrusionOk="0" h="401104" w="400962">
                  <a:moveTo>
                    <a:pt x="225682" y="14934"/>
                  </a:moveTo>
                  <a:lnTo>
                    <a:pt x="278350" y="111237"/>
                  </a:lnTo>
                  <a:cubicBezTo>
                    <a:pt x="280987" y="116060"/>
                    <a:pt x="284943" y="120018"/>
                    <a:pt x="289765" y="122656"/>
                  </a:cubicBezTo>
                  <a:lnTo>
                    <a:pt x="386034" y="175343"/>
                  </a:lnTo>
                  <a:cubicBezTo>
                    <a:pt x="405939" y="186226"/>
                    <a:pt x="405939" y="214837"/>
                    <a:pt x="386034" y="225762"/>
                  </a:cubicBezTo>
                  <a:lnTo>
                    <a:pt x="289765" y="278448"/>
                  </a:lnTo>
                  <a:cubicBezTo>
                    <a:pt x="284943" y="281086"/>
                    <a:pt x="280987" y="285044"/>
                    <a:pt x="278350" y="289867"/>
                  </a:cubicBezTo>
                  <a:lnTo>
                    <a:pt x="225682" y="386171"/>
                  </a:lnTo>
                  <a:cubicBezTo>
                    <a:pt x="214802" y="406082"/>
                    <a:pt x="186202" y="406082"/>
                    <a:pt x="175281" y="386171"/>
                  </a:cubicBezTo>
                  <a:lnTo>
                    <a:pt x="122613" y="289867"/>
                  </a:lnTo>
                  <a:cubicBezTo>
                    <a:pt x="119976" y="285044"/>
                    <a:pt x="116019" y="281086"/>
                    <a:pt x="111198" y="278448"/>
                  </a:cubicBezTo>
                  <a:lnTo>
                    <a:pt x="14929" y="225762"/>
                  </a:lnTo>
                  <a:cubicBezTo>
                    <a:pt x="-4976" y="214878"/>
                    <a:pt x="-4976" y="186268"/>
                    <a:pt x="14929" y="175343"/>
                  </a:cubicBezTo>
                  <a:lnTo>
                    <a:pt x="111198" y="122656"/>
                  </a:lnTo>
                  <a:cubicBezTo>
                    <a:pt x="116019" y="120018"/>
                    <a:pt x="119976" y="116060"/>
                    <a:pt x="122613" y="111237"/>
                  </a:cubicBezTo>
                  <a:lnTo>
                    <a:pt x="175281" y="14934"/>
                  </a:lnTo>
                  <a:cubicBezTo>
                    <a:pt x="186161" y="-4978"/>
                    <a:pt x="214761" y="-4978"/>
                    <a:pt x="225682" y="14934"/>
                  </a:cubicBezTo>
                  <a:close/>
                </a:path>
              </a:pathLst>
            </a:custGeom>
            <a:solidFill>
              <a:srgbClr val="4285F4"/>
            </a:solidFill>
            <a:ln cap="rnd" cmpd="sng" w="9525">
              <a:solidFill>
                <a:srgbClr val="4285F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02124"/>
                </a:solidFill>
                <a:latin typeface="Calibri"/>
                <a:ea typeface="Calibri"/>
                <a:cs typeface="Calibri"/>
                <a:sym typeface="Calibri"/>
              </a:endParaRPr>
            </a:p>
          </p:txBody>
        </p:sp>
      </p:grpSp>
      <p:sp>
        <p:nvSpPr>
          <p:cNvPr id="231" name="Google Shape;231;p9"/>
          <p:cNvSpPr txBox="1"/>
          <p:nvPr/>
        </p:nvSpPr>
        <p:spPr>
          <a:xfrm>
            <a:off x="587675" y="298875"/>
            <a:ext cx="1224900" cy="12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0"/>
              </a:spcAft>
              <a:buClr>
                <a:srgbClr val="000000"/>
              </a:buClr>
              <a:buSzPts val="700"/>
              <a:buFont typeface="Arial"/>
              <a:buNone/>
            </a:pPr>
            <a:r>
              <a:rPr b="1" i="0" lang="en-GB" sz="700" u="none" cap="none" strike="noStrike">
                <a:solidFill>
                  <a:srgbClr val="FFFFFF"/>
                </a:solidFill>
                <a:latin typeface="Google Sans"/>
                <a:ea typeface="Google Sans"/>
                <a:cs typeface="Google Sans"/>
                <a:sym typeface="Google Sans"/>
              </a:rPr>
              <a:t>TI teemade uurimine</a:t>
            </a:r>
            <a:endParaRPr b="1" i="0" sz="700" u="none" cap="none" strike="noStrike">
              <a:solidFill>
                <a:srgbClr val="FFFFFF"/>
              </a:solidFill>
              <a:latin typeface="Google Sans"/>
              <a:ea typeface="Google Sans"/>
              <a:cs typeface="Google Sans"/>
              <a:sym typeface="Google Sans"/>
            </a:endParaRPr>
          </a:p>
          <a:p>
            <a:pPr indent="0" lvl="0" marL="0" marR="0" rtl="0" algn="l">
              <a:lnSpc>
                <a:spcPct val="125000"/>
              </a:lnSpc>
              <a:spcBef>
                <a:spcPts val="1200"/>
              </a:spcBef>
              <a:spcAft>
                <a:spcPts val="400"/>
              </a:spcAft>
              <a:buClr>
                <a:srgbClr val="000000"/>
              </a:buClr>
              <a:buSzPts val="700"/>
              <a:buFont typeface="Arial"/>
              <a:buNone/>
            </a:pPr>
            <a:r>
              <a:t/>
            </a:r>
            <a:endParaRPr b="1" i="0" sz="700" u="none" cap="none" strike="noStrike">
              <a:solidFill>
                <a:srgbClr val="FFFFFF"/>
              </a:solidFill>
              <a:latin typeface="Google Sans"/>
              <a:ea typeface="Google Sans"/>
              <a:cs typeface="Google Sans"/>
              <a:sym typeface="Google Sa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Responsible AI">
  <a:themeElements>
    <a:clrScheme name="Simple Light">
      <a:dk1>
        <a:srgbClr val="202124"/>
      </a:dk1>
      <a:lt1>
        <a:srgbClr val="FFFFFF"/>
      </a:lt1>
      <a:dk2>
        <a:srgbClr val="F8F9FA"/>
      </a:dk2>
      <a:lt2>
        <a:srgbClr val="9AA0A6"/>
      </a:lt2>
      <a:accent1>
        <a:srgbClr val="4285F4"/>
      </a:accent1>
      <a:accent2>
        <a:srgbClr val="34A853"/>
      </a:accent2>
      <a:accent3>
        <a:srgbClr val="FBBC05"/>
      </a:accent3>
      <a:accent4>
        <a:srgbClr val="EA4335"/>
      </a:accent4>
      <a:accent5>
        <a:srgbClr val="FFFFFF"/>
      </a:accent5>
      <a:accent6>
        <a:srgbClr val="FFFFFF"/>
      </a:accent6>
      <a:hlink>
        <a:srgbClr val="1A73E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